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65" r:id="rId5"/>
    <p:sldId id="259" r:id="rId6"/>
    <p:sldId id="257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 autoAdjust="0"/>
    <p:restoredTop sz="91747" autoAdjust="0"/>
  </p:normalViewPr>
  <p:slideViewPr>
    <p:cSldViewPr snapToGrid="0">
      <p:cViewPr varScale="1">
        <p:scale>
          <a:sx n="111" d="100"/>
          <a:sy n="111" d="100"/>
        </p:scale>
        <p:origin x="6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81F9D-AFC3-4F5B-9336-FA36AF708A6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71F9E-D72F-47DB-8AEC-5DCD9606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Extend one leg out in front of you with your knees straight and your heel on the floor.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Lean forward from your hips as far as you can while maintaining the upright posture.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30-60 seconds.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Return to sitting tall and repeat on the other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04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Place your hands on your iliac crests.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Take a deep breath lifting your chest upwards.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Tilt your pelvis gently forward bringing your belly button toward your knees. Arch (extend) your back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gently using your hands as a focus point for the arch.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As you exhale, gently curl your pelvis and ribs toward one another around your hands and waist and flex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spine.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each position for 10 seconds, repeat each exercise 2-3 times and return to the upright 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8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Shrug your shoulders up and roll them back and down, lifting your chest and pinching your shoulder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blades together.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10 seconds, take a deep breath and relax.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Repeat the exercise 2-3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Extend your neck by lifting your face toward the ceiling dropping your head back as far as you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comfortably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Tuck your chin and curl forward stretching the upper part of your neck and continue curling downward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flexing your lower neck and thoracic spine as far as you comfortably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10 seconds, and repeat each exercise for a total of 2-3 times.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 between each stretch, relax and return to sitting tall.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1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Turn your head looking over your left shoulder as you comfortably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Continue rotating with your shoulders and trunk while lengthening the muscles in your back and spine.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10 seconds and then relax and return to the upright position in midline.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Repeat each exercise to the left and right for a total of 2-3 times each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7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Cross the left ankle over the right thigh.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Turn your trunk to the left and place your right hand over your left knee.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Gently pull your left knee to the right as you turn your trunk further to the left.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10 seconds, then relax, uncross your legs, and return to sitting in the upright position.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Repeat the exercise on the right, and repeat each exercise for a total of 2-3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Reach your left arm over your head placing your hand on your head with your palm facing up toward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ceiling.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Take a deep breath in, side bend to the right and reach your elbow toward the ceiling.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Relax and release your breath as you return to the upright position.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Alternate position: If you cannot put your hand on your head, you have shoulder pain, or if the former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exercise is painful, put the back of your hand on the front of your shoulder and side bend without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stressing your shoulder.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Repeat the exercise 2-3 times on each side, holding each position for approximately 10 seconds.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With your elbow and fingers completely straight, flex your wrists as far as you comfortably can while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keeping your fingers fully extended.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Extend your shoulder back as far as you comfortably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for 10 seconds, relax and return to the neutral position.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Repeat the position on the opposite side and complete each exercise for a total of 2-3 repetitions.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Sit forward on the front part of your chair and sit as tall as you can.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With your elbows straight, extend both wrists as far as you comfortably can while keeping your fingers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straight.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Reach both arms overhead and take a deep breath in as you push your hands away from your body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 as you comfortably can while keeping your wrists and fingers extended.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Keep pushing your hands away from your body and return your arms back down to your sides while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exhaling and relaxing.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Hold the position for 10 seconds and repeat 2-3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71F9E-D72F-47DB-8AEC-5DCD9606D2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9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7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3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3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4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8D0D5-5C38-4FD5-ADFA-08586B9BDB85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2DD6-F949-4B6B-82EF-B05F1D07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LAeVbBjZV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d3i71xaburhd42.cloudfront.net/d4c6adc16056f5bdd3c9b6a237dc2e91a45db411/5-Figure1-1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Ergonomics Prevention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0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0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29102" cy="4351338"/>
          </a:xfrm>
        </p:spPr>
        <p:txBody>
          <a:bodyPr/>
          <a:lstStyle/>
          <a:p>
            <a:r>
              <a:rPr lang="en-US" dirty="0" smtClean="0"/>
              <a:t>Extra-working physical activity is protective </a:t>
            </a:r>
          </a:p>
          <a:p>
            <a:r>
              <a:rPr lang="en-US" dirty="0" smtClean="0"/>
              <a:t>Perform 5 minutes before and after procedure</a:t>
            </a:r>
          </a:p>
          <a:p>
            <a:r>
              <a:rPr lang="en-US" dirty="0" smtClean="0"/>
              <a:t>Phase 1 = nonresistance active exercises (perform 10x)</a:t>
            </a:r>
          </a:p>
          <a:p>
            <a:r>
              <a:rPr lang="en-US" dirty="0" smtClean="0"/>
              <a:t>Phase 2 = static stretching (hold &gt;20 seconds each)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57" y="587778"/>
            <a:ext cx="4660698" cy="5746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Giago</a:t>
            </a:r>
            <a:r>
              <a:rPr lang="en-US" sz="1200" dirty="0" smtClean="0"/>
              <a:t>. Ann </a:t>
            </a:r>
            <a:r>
              <a:rPr lang="en-US" sz="1200" dirty="0" err="1" smtClean="0"/>
              <a:t>Surg</a:t>
            </a:r>
            <a:r>
              <a:rPr lang="en-US" sz="1200" dirty="0" smtClean="0"/>
              <a:t> 2019.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9541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OR-Stretch (Mayo)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 slowly with no rapid or forceful movements</a:t>
            </a:r>
          </a:p>
          <a:p>
            <a:r>
              <a:rPr lang="en-US" dirty="0" smtClean="0"/>
              <a:t>Keep breathing relaxed throughout</a:t>
            </a:r>
          </a:p>
          <a:p>
            <a:r>
              <a:rPr lang="en-US" dirty="0" smtClean="0"/>
              <a:t>If activity causes discomfort, stop</a:t>
            </a:r>
          </a:p>
          <a:p>
            <a:r>
              <a:rPr lang="en-US" dirty="0" smtClean="0"/>
              <a:t>Video at: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youtu.be/bLAeVbBjZV0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707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Hamstring Stretch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765" y="1699169"/>
            <a:ext cx="590423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646" y="1699169"/>
            <a:ext cx="5983492" cy="4342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672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Seated Trunk Extension &amp; Flexion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6363" y="1604582"/>
            <a:ext cx="4714872" cy="4493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89" y="1612669"/>
            <a:ext cx="4706389" cy="448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Shrugs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696" y="2423478"/>
            <a:ext cx="4164509" cy="3022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813" y="2423478"/>
            <a:ext cx="4164677" cy="302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490" y="2423478"/>
            <a:ext cx="4164510" cy="3022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58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Neck Extension &amp; Flexion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41238" y="1690688"/>
            <a:ext cx="6195924" cy="435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925" y="1690688"/>
            <a:ext cx="61959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7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Seated Trunk Rotation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4282" y="1934658"/>
            <a:ext cx="5540534" cy="4121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9" y="1934658"/>
            <a:ext cx="5756462" cy="41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Trunk Rotation with Hip Stretch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9987" y="1857023"/>
            <a:ext cx="5976527" cy="4279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60" y="1857023"/>
            <a:ext cx="5976527" cy="42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25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Seated Lateral Trunk Rotation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9744" y="2599299"/>
            <a:ext cx="3549206" cy="2335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9" y="2599299"/>
            <a:ext cx="3571890" cy="235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454" y="2599299"/>
            <a:ext cx="4192007" cy="23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60-90% of surgeons report pain or discomfort during or after surgery</a:t>
            </a:r>
          </a:p>
          <a:p>
            <a:r>
              <a:rPr lang="en-US" dirty="0" smtClean="0"/>
              <a:t>Leads to work-related injury and musculoskeletal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17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Extension with Neural Tension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1666" y="2025005"/>
            <a:ext cx="2246582" cy="31175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80" y="2025005"/>
            <a:ext cx="2246582" cy="3117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327" y="2025005"/>
            <a:ext cx="2988029" cy="3113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360" y="2025005"/>
            <a:ext cx="2988029" cy="31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9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Flexion with Neural Tension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2411" y="2400299"/>
            <a:ext cx="3293435" cy="249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70751" y="6534834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OR-Stretch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88" y="2400299"/>
            <a:ext cx="3811627" cy="2510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342" y="2400299"/>
            <a:ext cx="3696234" cy="24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9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lifting/moving, position yourself as close to patient as possible</a:t>
            </a:r>
          </a:p>
          <a:p>
            <a:r>
              <a:rPr lang="en-US" dirty="0" smtClean="0"/>
              <a:t>Face the work area when performing tasks </a:t>
            </a:r>
          </a:p>
          <a:p>
            <a:pPr lvl="1"/>
            <a:r>
              <a:rPr lang="en-US" dirty="0" smtClean="0"/>
              <a:t>Avoid working with neck flexed more than 30 degrees or rotated for &gt;1 minute</a:t>
            </a:r>
          </a:p>
          <a:p>
            <a:r>
              <a:rPr lang="en-US" dirty="0" smtClean="0"/>
              <a:t>Avoid reaching behind your shoulders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3639" y="6067283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Van </a:t>
            </a:r>
            <a:r>
              <a:rPr lang="en-US" sz="1200" dirty="0" err="1" smtClean="0"/>
              <a:t>Veelen</a:t>
            </a:r>
            <a:r>
              <a:rPr lang="en-US" sz="1200" dirty="0" smtClean="0"/>
              <a:t>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and </a:t>
            </a:r>
            <a:r>
              <a:rPr lang="en-US" sz="1200" dirty="0" err="1" smtClean="0"/>
              <a:t>Oth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Tech 2003.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479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of operating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26059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Adjust for tallest surgeon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ay not be the attending</a:t>
            </a:r>
          </a:p>
          <a:p>
            <a:pPr lvl="1"/>
            <a:r>
              <a:rPr lang="en-US" dirty="0" smtClean="0"/>
              <a:t>Shorter people should use steps</a:t>
            </a:r>
          </a:p>
          <a:p>
            <a:pPr lvl="2"/>
            <a:r>
              <a:rPr lang="en-US" dirty="0" smtClean="0"/>
              <a:t>Steps are only available at fixed heights - may cause issues </a:t>
            </a:r>
          </a:p>
          <a:p>
            <a:r>
              <a:rPr lang="en-US" dirty="0" smtClean="0"/>
              <a:t>Open surgery: angle of elbow joint should be 90-120 degrees</a:t>
            </a:r>
          </a:p>
          <a:p>
            <a:r>
              <a:rPr lang="en-US" dirty="0" smtClean="0"/>
              <a:t>Laparoscopy: instrument handles should be close to surgeons’ elbow level (64-77 cm above floor)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4681"/>
            <a:ext cx="5870441" cy="373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3086" y="6106559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Yeola</a:t>
            </a:r>
            <a:r>
              <a:rPr lang="en-US" sz="1200" dirty="0" smtClean="0"/>
              <a:t>. </a:t>
            </a:r>
            <a:r>
              <a:rPr lang="en-US" sz="1200" dirty="0" err="1" smtClean="0"/>
              <a:t>Int</a:t>
            </a:r>
            <a:r>
              <a:rPr lang="en-US" sz="1200" dirty="0" smtClean="0"/>
              <a:t> J Recent </a:t>
            </a:r>
            <a:r>
              <a:rPr lang="en-US" sz="1200" dirty="0" err="1" smtClean="0"/>
              <a:t>Surg</a:t>
            </a:r>
            <a:r>
              <a:rPr lang="en-US" sz="1200" dirty="0" smtClean="0"/>
              <a:t> Med </a:t>
            </a:r>
            <a:r>
              <a:rPr lang="en-US" sz="1200" dirty="0" err="1" smtClean="0"/>
              <a:t>Sci</a:t>
            </a:r>
            <a:r>
              <a:rPr lang="en-US" sz="1200" dirty="0" smtClean="0"/>
              <a:t> 2017.</a:t>
            </a:r>
          </a:p>
          <a:p>
            <a:r>
              <a:rPr lang="en-US" sz="1200" dirty="0" err="1" smtClean="0"/>
              <a:t>Berquer</a:t>
            </a:r>
            <a:r>
              <a:rPr lang="en-US" sz="1200" dirty="0" smtClean="0"/>
              <a:t>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and </a:t>
            </a:r>
            <a:r>
              <a:rPr lang="en-US" sz="1200" dirty="0" err="1" smtClean="0"/>
              <a:t>Oth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Tech 2002.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562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310931" cy="4351338"/>
          </a:xfrm>
        </p:spPr>
        <p:txBody>
          <a:bodyPr/>
          <a:lstStyle/>
          <a:p>
            <a:r>
              <a:rPr lang="en-US" dirty="0" smtClean="0"/>
              <a:t>Horizontal plane: </a:t>
            </a:r>
          </a:p>
          <a:p>
            <a:pPr lvl="1"/>
            <a:r>
              <a:rPr lang="en-US" dirty="0" smtClean="0"/>
              <a:t>Straight in front of you</a:t>
            </a:r>
          </a:p>
          <a:p>
            <a:pPr lvl="1"/>
            <a:r>
              <a:rPr lang="en-US" dirty="0" smtClean="0"/>
              <a:t>Align with forearm-instrument motor axis to avoid axial spine rotation</a:t>
            </a:r>
          </a:p>
          <a:p>
            <a:r>
              <a:rPr lang="en-US" dirty="0" smtClean="0"/>
              <a:t>Sagittal plane:</a:t>
            </a:r>
          </a:p>
          <a:p>
            <a:pPr lvl="1"/>
            <a:r>
              <a:rPr lang="en-US" dirty="0" smtClean="0"/>
              <a:t>10-20 degrees l</a:t>
            </a:r>
            <a:r>
              <a:rPr lang="en-US" dirty="0" smtClean="0"/>
              <a:t>ower than eye level (i.e., top of screen at </a:t>
            </a:r>
            <a:r>
              <a:rPr lang="en-US" dirty="0" smtClean="0"/>
              <a:t>eye level) </a:t>
            </a:r>
            <a:r>
              <a:rPr lang="en-US" dirty="0" smtClean="0"/>
              <a:t>to avoid over-extension or flexion</a:t>
            </a:r>
            <a:endParaRPr lang="en-US" dirty="0"/>
          </a:p>
        </p:txBody>
      </p:sp>
      <p:pic>
        <p:nvPicPr>
          <p:cNvPr id="1026" name="Picture 2" descr="Fig. 1 (A) Monitor position in the horizontal plain with angle a between viewing direction and working direction less than 158. (B) Monitor position in the sagittal plain with viewing direction for the surgeon (-108\b\ -308) and the assisting operating room team (08\b\ -158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99" y="1890698"/>
            <a:ext cx="4627548" cy="307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38681" y="5717529"/>
            <a:ext cx="440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Van Det.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2009.</a:t>
            </a:r>
          </a:p>
          <a:p>
            <a:r>
              <a:rPr lang="en-US" sz="1200" dirty="0" err="1" smtClean="0"/>
              <a:t>Yeola</a:t>
            </a:r>
            <a:r>
              <a:rPr lang="en-US" sz="1200" dirty="0" smtClean="0"/>
              <a:t>. </a:t>
            </a:r>
            <a:r>
              <a:rPr lang="en-US" sz="1200" dirty="0" err="1" smtClean="0"/>
              <a:t>Int</a:t>
            </a:r>
            <a:r>
              <a:rPr lang="en-US" sz="1200" dirty="0" smtClean="0"/>
              <a:t> J Recent </a:t>
            </a:r>
            <a:r>
              <a:rPr lang="en-US" sz="1200" dirty="0" err="1" smtClean="0"/>
              <a:t>Surg</a:t>
            </a:r>
            <a:r>
              <a:rPr lang="en-US" sz="1200" dirty="0" smtClean="0"/>
              <a:t> Med </a:t>
            </a:r>
            <a:r>
              <a:rPr lang="en-US" sz="1200" dirty="0" err="1" smtClean="0"/>
              <a:t>Sci</a:t>
            </a:r>
            <a:r>
              <a:rPr lang="en-US" sz="1200" dirty="0" smtClean="0"/>
              <a:t> 2017.</a:t>
            </a:r>
          </a:p>
          <a:p>
            <a:r>
              <a:rPr lang="en-US" sz="1200" dirty="0" err="1" smtClean="0"/>
              <a:t>Albayrak</a:t>
            </a:r>
            <a:r>
              <a:rPr lang="en-US" sz="1200" dirty="0" smtClean="0"/>
              <a:t>. 2008</a:t>
            </a:r>
            <a:r>
              <a:rPr lang="en-US" sz="1200" dirty="0" smtClean="0"/>
              <a:t>.</a:t>
            </a:r>
          </a:p>
          <a:p>
            <a:r>
              <a:rPr lang="en-US" sz="1200" dirty="0" err="1" smtClean="0"/>
              <a:t>Ronstrom</a:t>
            </a:r>
            <a:r>
              <a:rPr lang="en-US" sz="1200" dirty="0" smtClean="0"/>
              <a:t>. Surgeons as Educators 2018.</a:t>
            </a:r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21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35287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Ideal manipulation angle 45-75 degrees with equal azimuth angles</a:t>
            </a:r>
          </a:p>
          <a:p>
            <a:r>
              <a:rPr lang="en-US" dirty="0" smtClean="0"/>
              <a:t>Target organ 15-20 min from optical trocar</a:t>
            </a:r>
          </a:p>
          <a:p>
            <a:r>
              <a:rPr lang="en-US" dirty="0" smtClean="0"/>
              <a:t>Triangulate with 2 remaining trocars in same 15-20 cm arc at 5-7 cm on either side of optical trocar (s)</a:t>
            </a:r>
          </a:p>
          <a:p>
            <a:r>
              <a:rPr lang="en-US" dirty="0" smtClean="0"/>
              <a:t>Foot pedals</a:t>
            </a:r>
          </a:p>
          <a:p>
            <a:pPr lvl="1"/>
            <a:r>
              <a:rPr lang="en-US" dirty="0" smtClean="0"/>
              <a:t>Near foot</a:t>
            </a:r>
          </a:p>
          <a:p>
            <a:pPr lvl="1"/>
            <a:r>
              <a:rPr lang="en-US" dirty="0" smtClean="0"/>
              <a:t>Align with instruments (toward target organ + monitor)</a:t>
            </a:r>
          </a:p>
          <a:p>
            <a:pPr lvl="1"/>
            <a:r>
              <a:rPr lang="en-US" dirty="0" smtClean="0"/>
              <a:t>On a step if surgeon on a step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1985016"/>
            <a:ext cx="5379131" cy="3367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9520" y="6176963"/>
            <a:ext cx="440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Yeola</a:t>
            </a:r>
            <a:r>
              <a:rPr lang="en-US" sz="1200" dirty="0" smtClean="0"/>
              <a:t>. </a:t>
            </a:r>
            <a:r>
              <a:rPr lang="en-US" sz="1200" dirty="0" err="1" smtClean="0"/>
              <a:t>Int</a:t>
            </a:r>
            <a:r>
              <a:rPr lang="en-US" sz="1200" dirty="0" smtClean="0"/>
              <a:t> J Recent </a:t>
            </a:r>
            <a:r>
              <a:rPr lang="en-US" sz="1200" dirty="0" err="1" smtClean="0"/>
              <a:t>Surg</a:t>
            </a:r>
            <a:r>
              <a:rPr lang="en-US" sz="1200" dirty="0" smtClean="0"/>
              <a:t> Med </a:t>
            </a:r>
            <a:r>
              <a:rPr lang="en-US" sz="1200" dirty="0" err="1" smtClean="0"/>
              <a:t>Sci</a:t>
            </a:r>
            <a:r>
              <a:rPr lang="en-US" sz="1200" dirty="0" smtClean="0"/>
              <a:t> 2017.</a:t>
            </a:r>
          </a:p>
          <a:p>
            <a:r>
              <a:rPr lang="en-US" sz="1200" dirty="0" smtClean="0"/>
              <a:t>Van </a:t>
            </a:r>
            <a:r>
              <a:rPr lang="en-US" sz="1200" dirty="0" err="1" smtClean="0"/>
              <a:t>Veelen</a:t>
            </a:r>
            <a:r>
              <a:rPr lang="en-US" sz="1200" dirty="0" smtClean="0"/>
              <a:t>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and </a:t>
            </a:r>
            <a:r>
              <a:rPr lang="en-US" sz="1200" dirty="0" err="1" smtClean="0"/>
              <a:t>Oth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Tech 2003.</a:t>
            </a:r>
          </a:p>
        </p:txBody>
      </p:sp>
    </p:spTree>
    <p:extLst>
      <p:ext uri="{BB962C8B-B14F-4D97-AF65-F5344CB8AC3E}">
        <p14:creationId xmlns:p14="http://schemas.microsoft.com/office/powerpoint/2010/main" val="277893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Footrests – Prop alternating feet up to decrease static posture</a:t>
            </a:r>
          </a:p>
          <a:p>
            <a:r>
              <a:rPr lang="en-US" dirty="0" smtClean="0"/>
              <a:t>Sit/stand stools</a:t>
            </a:r>
          </a:p>
          <a:p>
            <a:pPr lvl="1"/>
            <a:r>
              <a:rPr lang="en-US" dirty="0" smtClean="0"/>
              <a:t>Sit when case allows. Alternating sitting + standing increases blood flow and distributes load on different parts of body</a:t>
            </a:r>
          </a:p>
          <a:p>
            <a:pPr lvl="1"/>
            <a:r>
              <a:rPr lang="en-US" dirty="0" smtClean="0"/>
              <a:t>Place stools at height allowing surgeons to look straight ahead</a:t>
            </a:r>
          </a:p>
          <a:p>
            <a:r>
              <a:rPr lang="en-US" dirty="0" smtClean="0"/>
              <a:t>Lead</a:t>
            </a:r>
          </a:p>
          <a:p>
            <a:pPr lvl="1"/>
            <a:r>
              <a:rPr lang="en-US" dirty="0" smtClean="0"/>
              <a:t>2 pieces aprons</a:t>
            </a:r>
          </a:p>
          <a:p>
            <a:pPr lvl="1"/>
            <a:r>
              <a:rPr lang="en-US" dirty="0" smtClean="0"/>
              <a:t>Minimize wearing time</a:t>
            </a:r>
          </a:p>
          <a:p>
            <a:pPr lvl="1"/>
            <a:r>
              <a:rPr lang="en-US" dirty="0" smtClean="0"/>
              <a:t>Consider portable lead shield instead of apron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33639" y="6067283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Van </a:t>
            </a:r>
            <a:r>
              <a:rPr lang="en-US" sz="1200" dirty="0" err="1" smtClean="0"/>
              <a:t>Veelen</a:t>
            </a:r>
            <a:r>
              <a:rPr lang="en-US" sz="1200" dirty="0" smtClean="0"/>
              <a:t>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and </a:t>
            </a:r>
            <a:r>
              <a:rPr lang="en-US" sz="1200" dirty="0" err="1" smtClean="0"/>
              <a:t>Oth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Tech 2003.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650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Anti-fatigue mats</a:t>
            </a:r>
          </a:p>
          <a:p>
            <a:pPr lvl="1"/>
            <a:r>
              <a:rPr lang="en-US" dirty="0" smtClean="0"/>
              <a:t>Holes on top or foam bottom</a:t>
            </a:r>
          </a:p>
          <a:p>
            <a:pPr lvl="1"/>
            <a:r>
              <a:rPr lang="en-US" dirty="0" smtClean="0"/>
              <a:t>Cause slight postural sway inducing minor activation of leg muscles</a:t>
            </a:r>
          </a:p>
          <a:p>
            <a:pPr lvl="1"/>
            <a:r>
              <a:rPr lang="en-US" dirty="0" smtClean="0"/>
              <a:t>Tapered slides to avoid tripping</a:t>
            </a:r>
          </a:p>
          <a:p>
            <a:pPr lvl="1"/>
            <a:r>
              <a:rPr lang="en-US" dirty="0" smtClean="0"/>
              <a:t>Anti-skid coating to avoid slipping</a:t>
            </a:r>
          </a:p>
          <a:p>
            <a:pPr lvl="1"/>
            <a:r>
              <a:rPr lang="en-US" dirty="0" smtClean="0"/>
              <a:t>Anti-slip mats are NOT necessarily anti-fatigue</a:t>
            </a:r>
          </a:p>
          <a:p>
            <a:pPr lvl="1"/>
            <a:r>
              <a:rPr lang="en-US" dirty="0" smtClean="0"/>
              <a:t>Avoid thick cushioning – too much instability increases muscle demand</a:t>
            </a:r>
          </a:p>
          <a:p>
            <a:r>
              <a:rPr lang="en-US" dirty="0" smtClean="0"/>
              <a:t>Anti-fatigue footwear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33639" y="6067283"/>
            <a:ext cx="440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Van </a:t>
            </a:r>
            <a:r>
              <a:rPr lang="en-US" sz="1200" dirty="0" err="1" smtClean="0"/>
              <a:t>Veelen</a:t>
            </a:r>
            <a:r>
              <a:rPr lang="en-US" sz="1200" dirty="0" smtClean="0"/>
              <a:t>. </a:t>
            </a:r>
            <a:r>
              <a:rPr lang="en-US" sz="1200" dirty="0" err="1" smtClean="0"/>
              <a:t>Surg</a:t>
            </a:r>
            <a:r>
              <a:rPr lang="en-US" sz="1200" dirty="0" smtClean="0"/>
              <a:t> Endo and </a:t>
            </a:r>
            <a:r>
              <a:rPr lang="en-US" sz="1200" dirty="0" err="1" smtClean="0"/>
              <a:t>Oth</a:t>
            </a:r>
            <a:r>
              <a:rPr lang="en-US" sz="1200" dirty="0" smtClean="0"/>
              <a:t> </a:t>
            </a:r>
            <a:r>
              <a:rPr lang="en-US" sz="1200" dirty="0" err="1" smtClean="0"/>
              <a:t>Int</a:t>
            </a:r>
            <a:r>
              <a:rPr lang="en-US" sz="1200" dirty="0" smtClean="0"/>
              <a:t> Tech 2003.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5092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5989</TotalTime>
  <Words>1432</Words>
  <Application>Microsoft Office PowerPoint</Application>
  <PresentationFormat>Widescreen</PresentationFormat>
  <Paragraphs>164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Ergonomics Prevention</vt:lpstr>
      <vt:lpstr>Why?</vt:lpstr>
      <vt:lpstr>Principles</vt:lpstr>
      <vt:lpstr>Positioning</vt:lpstr>
      <vt:lpstr>Height of operating table</vt:lpstr>
      <vt:lpstr>Monitors</vt:lpstr>
      <vt:lpstr>Ports</vt:lpstr>
      <vt:lpstr>Ergonomic equipment</vt:lpstr>
      <vt:lpstr>Ergonomic equipment</vt:lpstr>
      <vt:lpstr>Exercises</vt:lpstr>
      <vt:lpstr>Exercises</vt:lpstr>
      <vt:lpstr>OR-Stretch (Mayo)</vt:lpstr>
      <vt:lpstr>Hamstring Stretch</vt:lpstr>
      <vt:lpstr>Seated Trunk Extension &amp; Flexion</vt:lpstr>
      <vt:lpstr>Shoulder Shrugs</vt:lpstr>
      <vt:lpstr>Neck Extension &amp; Flexion</vt:lpstr>
      <vt:lpstr>Seated Trunk Rotation</vt:lpstr>
      <vt:lpstr>Trunk Rotation with Hip Stretch</vt:lpstr>
      <vt:lpstr>Seated Lateral Trunk Rotation</vt:lpstr>
      <vt:lpstr>Shoulder Extension with Neural Tension</vt:lpstr>
      <vt:lpstr>Shoulder Flexion with Neural Tension</vt:lpstr>
    </vt:vector>
  </TitlesOfParts>
  <Company>N/A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Ergonomics Preventation</dc:title>
  <dc:creator>Yue-Yung Hu</dc:creator>
  <cp:lastModifiedBy>Yue-Yung Hu</cp:lastModifiedBy>
  <cp:revision>19</cp:revision>
  <dcterms:created xsi:type="dcterms:W3CDTF">2021-10-07T19:24:32Z</dcterms:created>
  <dcterms:modified xsi:type="dcterms:W3CDTF">2022-01-17T19:44:41Z</dcterms:modified>
</cp:coreProperties>
</file>