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7"/>
  </p:notesMasterIdLst>
  <p:sldIdLst>
    <p:sldId id="329" r:id="rId2"/>
    <p:sldId id="326" r:id="rId3"/>
    <p:sldId id="323" r:id="rId4"/>
    <p:sldId id="331" r:id="rId5"/>
    <p:sldId id="325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6BBC"/>
    <a:srgbClr val="89CFFC"/>
    <a:srgbClr val="1D1D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260" autoAdjust="0"/>
    <p:restoredTop sz="70459" autoAdjust="0"/>
  </p:normalViewPr>
  <p:slideViewPr>
    <p:cSldViewPr snapToGrid="0" snapToObjects="1">
      <p:cViewPr varScale="1">
        <p:scale>
          <a:sx n="55" d="100"/>
          <a:sy n="55" d="100"/>
        </p:scale>
        <p:origin x="896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49ADE-3FB3-724D-A7AF-CB40E4CE9632}" type="datetimeFigureOut">
              <a:rPr lang="en-US" smtClean="0"/>
              <a:pPr/>
              <a:t>6/1/20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79AA7-384B-6845-8C46-E2F4C02E4F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903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Why we are here?</a:t>
            </a:r>
          </a:p>
          <a:p>
            <a:pPr>
              <a:buFont typeface="Arial" pitchFamily="34" charset="0"/>
              <a:buChar char="•"/>
            </a:pPr>
            <a:r>
              <a:rPr lang="en-US" dirty="0"/>
              <a:t>Increasing</a:t>
            </a:r>
            <a:r>
              <a:rPr lang="en-US" baseline="0" dirty="0"/>
              <a:t> interest in leadership in Surgery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 smtClean="0"/>
              <a:t>Graduates </a:t>
            </a:r>
            <a:r>
              <a:rPr lang="en-US" baseline="0" dirty="0"/>
              <a:t>future leaders in American Surgery – put our money where our mouth is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/>
              <a:t>Create a cohort of surgical chief resident leaders – they will be working together a lot, don’t get to know each other as interns anymore</a:t>
            </a:r>
          </a:p>
          <a:p>
            <a:pPr>
              <a:buFont typeface="Arial" pitchFamily="34" charset="0"/>
              <a:buChar char="•"/>
            </a:pPr>
            <a:endParaRPr lang="en-US" baseline="0" dirty="0"/>
          </a:p>
          <a:p>
            <a:pPr>
              <a:buFontTx/>
              <a:buNone/>
            </a:pPr>
            <a:r>
              <a:rPr lang="en-US" baseline="0" dirty="0"/>
              <a:t>Rules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/>
              <a:t>This is for you.  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/>
              <a:t>Pager/phone off</a:t>
            </a:r>
          </a:p>
          <a:p>
            <a:pPr>
              <a:buFont typeface="Arial" pitchFamily="34" charset="0"/>
              <a:buChar char="•"/>
            </a:pPr>
            <a:r>
              <a:rPr lang="en-US" baseline="0" dirty="0"/>
              <a:t>Be an active participant</a:t>
            </a:r>
          </a:p>
          <a:p>
            <a:pPr>
              <a:buFont typeface="Arial" pitchFamily="34" charset="0"/>
              <a:buChar char="•"/>
            </a:pPr>
            <a:endParaRPr lang="en-US" baseline="0" dirty="0"/>
          </a:p>
          <a:p>
            <a:pPr>
              <a:buFontTx/>
              <a:buNone/>
            </a:pPr>
            <a:r>
              <a:rPr lang="en-US" baseline="0" dirty="0"/>
              <a:t>Last but not least, congratulations on becoming a </a:t>
            </a:r>
            <a:r>
              <a:rPr lang="en-US" baseline="0" dirty="0" smtClean="0"/>
              <a:t>chief </a:t>
            </a:r>
            <a:r>
              <a:rPr lang="en-US" baseline="0" dirty="0"/>
              <a:t>resident.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79AA7-384B-6845-8C46-E2F4C02E4F8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9076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FF39B-6EAB-409E-A5CA-CF7E946C1EEF}" type="datetimeFigureOut">
              <a:rPr lang="en-US"/>
              <a:pPr>
                <a:defRPr/>
              </a:pPr>
              <a:t>6/1/20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20D2C-0332-407D-8D3B-330F9A2D8E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303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8273F7-ABF0-4705-A095-E4A629EF4994}" type="datetimeFigureOut">
              <a:rPr lang="en-US"/>
              <a:pPr>
                <a:defRPr/>
              </a:pPr>
              <a:t>6/1/20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281E2-A8E7-4AA8-B64C-4DC0A9B2A0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964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03C4B-0A11-44AF-A14D-0F033F172B51}" type="datetimeFigureOut">
              <a:rPr lang="en-US"/>
              <a:pPr>
                <a:defRPr/>
              </a:pPr>
              <a:t>6/1/20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8C436-8401-4AE7-A0FE-51B98E76BF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830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2C96D-32A2-4FC6-ACA0-16BAB6BB98C5}" type="datetimeFigureOut">
              <a:rPr lang="en-US"/>
              <a:pPr>
                <a:defRPr/>
              </a:pPr>
              <a:t>6/1/20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EBF7F-3BBE-4ACE-80A2-D1BD0CF097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65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253614-6AD3-4952-9060-4048CBFF162C}" type="datetimeFigureOut">
              <a:rPr lang="en-US"/>
              <a:pPr>
                <a:defRPr/>
              </a:pPr>
              <a:t>6/1/20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903E5-5337-408F-A334-649DB4C813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62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54A2D-7C2B-4C63-B03A-2A568D1C5685}" type="datetimeFigureOut">
              <a:rPr lang="en-US"/>
              <a:pPr>
                <a:defRPr/>
              </a:pPr>
              <a:t>6/1/20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CBA0B-4E70-44F5-8EB3-1BD5074012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913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453280-749E-4201-9538-EE0F691E4DA5}" type="datetimeFigureOut">
              <a:rPr lang="en-US"/>
              <a:pPr>
                <a:defRPr/>
              </a:pPr>
              <a:t>6/1/20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21628-6918-4DDE-A83B-334E77A118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476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FA03C3-F975-42AD-B3D3-81F57F9BCE4D}" type="datetimeFigureOut">
              <a:rPr lang="en-US"/>
              <a:pPr>
                <a:defRPr/>
              </a:pPr>
              <a:t>6/1/20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56620-C30C-4C1A-879A-8662ED6003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33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52E69B-81B5-468D-AC12-D7E82855045C}" type="datetimeFigureOut">
              <a:rPr lang="en-US"/>
              <a:pPr>
                <a:defRPr/>
              </a:pPr>
              <a:t>6/1/20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748F6-930E-488C-BE2A-27D4CB8670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10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13D06-5C80-4180-8FCE-583708039F06}" type="datetimeFigureOut">
              <a:rPr lang="en-US"/>
              <a:pPr>
                <a:defRPr/>
              </a:pPr>
              <a:t>6/1/20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46014-F800-4AF3-8DDB-DBA2237B21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47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1C434-ACA5-4337-BA77-2F61AFABE29D}" type="datetimeFigureOut">
              <a:rPr lang="en-US"/>
              <a:pPr>
                <a:defRPr/>
              </a:pPr>
              <a:t>6/1/20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1D4C7-AB83-4DC6-A375-307E61F514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190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81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93825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1B1B42C-C7D5-4920-B451-85F474A02B1F}" type="datetimeFigureOut">
              <a:rPr lang="en-US"/>
              <a:pPr>
                <a:defRPr/>
              </a:pPr>
              <a:t>6/1/20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5B01F99-6B51-48EA-8573-D45B47B042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0" y="1211263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9651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1F497D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1F497D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1F497D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1F497D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1F497D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ctrTitle"/>
          </p:nvPr>
        </p:nvSpPr>
        <p:spPr>
          <a:xfrm>
            <a:off x="0" y="2170353"/>
            <a:ext cx="9144000" cy="1752600"/>
          </a:xfrm>
        </p:spPr>
        <p:txBody>
          <a:bodyPr/>
          <a:lstStyle/>
          <a:p>
            <a:pPr eaLnBrk="1" hangingPunct="1"/>
            <a:r>
              <a:rPr lang="en-US" dirty="0"/>
              <a:t>Surgery Chief Resident</a:t>
            </a:r>
            <a:br>
              <a:rPr lang="en-US" dirty="0"/>
            </a:br>
            <a:r>
              <a:rPr lang="en-US" dirty="0"/>
              <a:t>Leadership Seminar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05400"/>
            <a:ext cx="6400800" cy="1364411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/>
              <a:t>Brigham &amp; Women’s </a:t>
            </a:r>
            <a:r>
              <a:rPr lang="en-US" dirty="0" smtClean="0"/>
              <a:t>Hospital</a:t>
            </a:r>
            <a:endParaRPr lang="en-US" dirty="0"/>
          </a:p>
        </p:txBody>
      </p:sp>
      <p:pic>
        <p:nvPicPr>
          <p:cNvPr id="5" name="Picture 2" descr="Z:\Audiovisual\AV LOGO'S\BWHlogoNEW_withwords.png"/>
          <p:cNvPicPr>
            <a:picLocks noChangeAspect="1" noChangeArrowheads="1"/>
          </p:cNvPicPr>
          <p:nvPr/>
        </p:nvPicPr>
        <p:blipFill>
          <a:blip r:embed="rId3" cstate="print"/>
          <a:srcRect r="82640"/>
          <a:stretch>
            <a:fillRect/>
          </a:stretch>
        </p:blipFill>
        <p:spPr bwMode="auto">
          <a:xfrm>
            <a:off x="518647" y="5036743"/>
            <a:ext cx="1320454" cy="1513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407" t="31241" r="23113" b="-3422"/>
          <a:stretch/>
        </p:blipFill>
        <p:spPr>
          <a:xfrm>
            <a:off x="7265092" y="5036743"/>
            <a:ext cx="1424022" cy="1671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090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Chief residency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Year of incredible growth</a:t>
            </a:r>
          </a:p>
          <a:p>
            <a:pPr>
              <a:lnSpc>
                <a:spcPct val="150000"/>
              </a:lnSpc>
            </a:pPr>
            <a:r>
              <a:rPr lang="en-US" dirty="0"/>
              <a:t>Many challenges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Clinical expertise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Autonomy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Leadership</a:t>
            </a:r>
          </a:p>
          <a:p>
            <a:pPr>
              <a:lnSpc>
                <a:spcPct val="150000"/>
              </a:lnSpc>
            </a:pPr>
            <a:r>
              <a:rPr lang="en-US" dirty="0"/>
              <a:t>Welcome to middle management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Thoughts on leadership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3024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en-US" dirty="0"/>
              <a:t>All high functioning teams have good leaders</a:t>
            </a:r>
          </a:p>
          <a:p>
            <a:pPr>
              <a:lnSpc>
                <a:spcPct val="140000"/>
              </a:lnSpc>
            </a:pPr>
            <a:r>
              <a:rPr lang="en-US" dirty="0"/>
              <a:t>Leadership is hard, but fun</a:t>
            </a:r>
          </a:p>
          <a:p>
            <a:pPr>
              <a:lnSpc>
                <a:spcPct val="140000"/>
              </a:lnSpc>
            </a:pPr>
            <a:r>
              <a:rPr lang="en-US" dirty="0"/>
              <a:t>You can improve your leadership</a:t>
            </a:r>
          </a:p>
          <a:p>
            <a:pPr>
              <a:lnSpc>
                <a:spcPct val="140000"/>
              </a:lnSpc>
            </a:pPr>
            <a:r>
              <a:rPr lang="en-US" dirty="0"/>
              <a:t>Leading “up” and leading “down”</a:t>
            </a:r>
          </a:p>
          <a:p>
            <a:pPr>
              <a:lnSpc>
                <a:spcPct val="140000"/>
              </a:lnSpc>
            </a:pPr>
            <a:r>
              <a:rPr lang="en-US" dirty="0"/>
              <a:t>Find the right balance</a:t>
            </a:r>
          </a:p>
          <a:p>
            <a:pPr>
              <a:lnSpc>
                <a:spcPct val="140000"/>
              </a:lnSpc>
            </a:pPr>
            <a:r>
              <a:rPr lang="en-US" dirty="0"/>
              <a:t>Be careful who you pass on the way up…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75486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 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1600200"/>
            <a:ext cx="8524875" cy="4946904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1:00-1:30pm		</a:t>
            </a:r>
            <a:r>
              <a:rPr lang="en-US" sz="2000" b="1" i="1" dirty="0"/>
              <a:t>Introduction</a:t>
            </a:r>
          </a:p>
          <a:p>
            <a:pPr marL="0" indent="0">
              <a:buNone/>
            </a:pPr>
            <a:r>
              <a:rPr lang="en-US" sz="2000" b="1" dirty="0"/>
              <a:t>				</a:t>
            </a:r>
            <a:r>
              <a:rPr lang="en-US" sz="2000" b="1" dirty="0" smtClean="0"/>
              <a:t>&lt;presenter&gt;</a:t>
            </a:r>
            <a:endParaRPr lang="en-US" sz="2000" b="1" dirty="0"/>
          </a:p>
          <a:p>
            <a:pPr marL="0" indent="0">
              <a:buNone/>
            </a:pPr>
            <a:endParaRPr lang="en-US" sz="2000" b="1" i="1" dirty="0"/>
          </a:p>
          <a:p>
            <a:pPr marL="0" indent="0">
              <a:buNone/>
            </a:pPr>
            <a:r>
              <a:rPr lang="en-US" sz="2000" dirty="0"/>
              <a:t>1:30-3:30pm</a:t>
            </a:r>
            <a:r>
              <a:rPr lang="en-US" sz="2000" b="1" i="1" dirty="0"/>
              <a:t>		Leadership Development Case Studies</a:t>
            </a:r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				</a:t>
            </a:r>
            <a:r>
              <a:rPr lang="en-US" sz="2000" b="1" dirty="0"/>
              <a:t>&lt;presenter&gt;</a:t>
            </a:r>
          </a:p>
          <a:p>
            <a:pPr marL="0" indent="0">
              <a:buNone/>
            </a:pPr>
            <a:r>
              <a:rPr lang="en-US" sz="2000" i="1" dirty="0"/>
              <a:t>				 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3:30-3:45pm		</a:t>
            </a:r>
            <a:r>
              <a:rPr lang="en-US" sz="2000" i="1" dirty="0"/>
              <a:t>Break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 </a:t>
            </a:r>
          </a:p>
          <a:p>
            <a:pPr marL="0" indent="0">
              <a:buNone/>
            </a:pPr>
            <a:r>
              <a:rPr lang="en-US" sz="2000" dirty="0"/>
              <a:t>3:45-4:30pm		</a:t>
            </a:r>
            <a:r>
              <a:rPr lang="en-US" sz="2000" b="1" i="1" dirty="0"/>
              <a:t>Surgical Leadership in the OR</a:t>
            </a:r>
          </a:p>
          <a:p>
            <a:pPr marL="0" indent="0">
              <a:buNone/>
            </a:pPr>
            <a:r>
              <a:rPr lang="en-US" sz="2000" b="1" i="1" dirty="0"/>
              <a:t>				</a:t>
            </a:r>
            <a:r>
              <a:rPr lang="en-US" sz="2000" b="1" dirty="0"/>
              <a:t>&lt;presenter&gt;</a:t>
            </a:r>
          </a:p>
          <a:p>
            <a:pPr marL="0" indent="0">
              <a:buNone/>
            </a:pPr>
            <a:r>
              <a:rPr lang="en-US" sz="2000" dirty="0"/>
              <a:t> </a:t>
            </a:r>
          </a:p>
          <a:p>
            <a:pPr marL="0" indent="0">
              <a:buNone/>
            </a:pPr>
            <a:r>
              <a:rPr lang="en-US" sz="2000" dirty="0"/>
              <a:t>4:30-5:00pm		</a:t>
            </a:r>
            <a:r>
              <a:rPr lang="en-US" sz="2000" b="1" i="1" dirty="0"/>
              <a:t>Chair’s Perspective on Surgical Leadership</a:t>
            </a:r>
          </a:p>
          <a:p>
            <a:pPr marL="0" indent="0">
              <a:buNone/>
            </a:pPr>
            <a:r>
              <a:rPr lang="en-US" sz="2000" b="1" i="1" dirty="0"/>
              <a:t>				</a:t>
            </a:r>
            <a:r>
              <a:rPr lang="en-US" sz="2000" b="1" dirty="0"/>
              <a:t>&lt;presenter&gt;</a:t>
            </a:r>
          </a:p>
          <a:p>
            <a:pPr marL="0" indent="0">
              <a:buNone/>
            </a:pPr>
            <a:r>
              <a:rPr lang="en-US" sz="2000" b="1" dirty="0"/>
              <a:t>	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38867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exercise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Think of a good leader you have worked with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What do they do well?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What do you want to emulate?</a:t>
            </a:r>
          </a:p>
          <a:p>
            <a:pPr>
              <a:lnSpc>
                <a:spcPct val="150000"/>
              </a:lnSpc>
            </a:pPr>
            <a:r>
              <a:rPr lang="en-US" dirty="0"/>
              <a:t>Think of a bad leader you have worked with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What do they do poorly?</a:t>
            </a:r>
          </a:p>
          <a:p>
            <a:pPr lvl="1">
              <a:lnSpc>
                <a:spcPct val="150000"/>
              </a:lnSpc>
            </a:pPr>
            <a:r>
              <a:rPr lang="en-US" dirty="0"/>
              <a:t>What do you want to avoid?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2671</TotalTime>
  <Words>191</Words>
  <Application>Microsoft Macintosh PowerPoint</Application>
  <PresentationFormat>On-screen Show (4:3)</PresentationFormat>
  <Paragraphs>51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Surgery Chief Resident Leadership Seminar</vt:lpstr>
      <vt:lpstr>Chief residency</vt:lpstr>
      <vt:lpstr>Thoughts on leadership</vt:lpstr>
      <vt:lpstr>Today</vt:lpstr>
      <vt:lpstr>An exercise</vt:lpstr>
    </vt:vector>
  </TitlesOfParts>
  <Company>BWH</Company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Beyond Technique: Teaching Nontechnical Skills to Surgeons</dc:title>
  <dc:creator>Doug Smink</dc:creator>
  <cp:lastModifiedBy>Microsoft Office User</cp:lastModifiedBy>
  <cp:revision>208</cp:revision>
  <dcterms:created xsi:type="dcterms:W3CDTF">2012-09-10T12:02:29Z</dcterms:created>
  <dcterms:modified xsi:type="dcterms:W3CDTF">2020-06-01T15:45:10Z</dcterms:modified>
</cp:coreProperties>
</file>