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737" r:id="rId1"/>
  </p:sldMasterIdLst>
  <p:notesMasterIdLst>
    <p:notesMasterId r:id="rId35"/>
  </p:notesMasterIdLst>
  <p:sldIdLst>
    <p:sldId id="350" r:id="rId2"/>
    <p:sldId id="786" r:id="rId3"/>
    <p:sldId id="583" r:id="rId4"/>
    <p:sldId id="774" r:id="rId5"/>
    <p:sldId id="775" r:id="rId6"/>
    <p:sldId id="776" r:id="rId7"/>
    <p:sldId id="777" r:id="rId8"/>
    <p:sldId id="779" r:id="rId9"/>
    <p:sldId id="780" r:id="rId10"/>
    <p:sldId id="759" r:id="rId11"/>
    <p:sldId id="760" r:id="rId12"/>
    <p:sldId id="761" r:id="rId13"/>
    <p:sldId id="762" r:id="rId14"/>
    <p:sldId id="763" r:id="rId15"/>
    <p:sldId id="764" r:id="rId16"/>
    <p:sldId id="690" r:id="rId17"/>
    <p:sldId id="691" r:id="rId18"/>
    <p:sldId id="765" r:id="rId19"/>
    <p:sldId id="766" r:id="rId20"/>
    <p:sldId id="771" r:id="rId21"/>
    <p:sldId id="767" r:id="rId22"/>
    <p:sldId id="788" r:id="rId23"/>
    <p:sldId id="782" r:id="rId24"/>
    <p:sldId id="768" r:id="rId25"/>
    <p:sldId id="663" r:id="rId26"/>
    <p:sldId id="787" r:id="rId27"/>
    <p:sldId id="772" r:id="rId28"/>
    <p:sldId id="791" r:id="rId29"/>
    <p:sldId id="783" r:id="rId30"/>
    <p:sldId id="734" r:id="rId31"/>
    <p:sldId id="789" r:id="rId32"/>
    <p:sldId id="790" r:id="rId33"/>
    <p:sldId id="462" r:id="rId34"/>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001"/>
    <a:srgbClr val="81A4AC"/>
    <a:srgbClr val="5686A4"/>
    <a:srgbClr val="A43142"/>
    <a:srgbClr val="81A3AB"/>
    <a:srgbClr val="010000"/>
    <a:srgbClr val="000000"/>
    <a:srgbClr val="010101"/>
    <a:srgbClr val="0B0B0B"/>
    <a:srgbClr val="494A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80824" autoAdjust="0"/>
  </p:normalViewPr>
  <p:slideViewPr>
    <p:cSldViewPr snapToGrid="0">
      <p:cViewPr varScale="1">
        <p:scale>
          <a:sx n="124" d="100"/>
          <a:sy n="124" d="100"/>
        </p:scale>
        <p:origin x="720" y="176"/>
      </p:cViewPr>
      <p:guideLst/>
    </p:cSldViewPr>
  </p:slideViewPr>
  <p:outlineViewPr>
    <p:cViewPr>
      <p:scale>
        <a:sx n="33" d="100"/>
        <a:sy n="33" d="100"/>
      </p:scale>
      <p:origin x="0" y="-21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Emotional Exhaustion</a:t>
            </a:r>
          </a:p>
        </c:rich>
      </c:tx>
      <c:layout>
        <c:manualLayout>
          <c:xMode val="edge"/>
          <c:yMode val="edge"/>
          <c:x val="0.32570297205908499"/>
          <c:y val="6.1729970265110803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Sheet1!$A$2:$A$6</c:f>
              <c:strCache>
                <c:ptCount val="5"/>
                <c:pt idx="0">
                  <c:v>Baseline</c:v>
                </c:pt>
                <c:pt idx="1">
                  <c:v>Pre-Int</c:v>
                </c:pt>
                <c:pt idx="2">
                  <c:v>8 Wks</c:v>
                </c:pt>
                <c:pt idx="3">
                  <c:v>12 Mos</c:v>
                </c:pt>
                <c:pt idx="4">
                  <c:v>15 Mos</c:v>
                </c:pt>
              </c:strCache>
            </c:strRef>
          </c:cat>
          <c:val>
            <c:numRef>
              <c:f>Sheet1!$B$2:$B$6</c:f>
              <c:numCache>
                <c:formatCode>General</c:formatCode>
                <c:ptCount val="5"/>
                <c:pt idx="0">
                  <c:v>26.8</c:v>
                </c:pt>
                <c:pt idx="1">
                  <c:v>27.8</c:v>
                </c:pt>
                <c:pt idx="2">
                  <c:v>23.7</c:v>
                </c:pt>
                <c:pt idx="3">
                  <c:v>20</c:v>
                </c:pt>
                <c:pt idx="4">
                  <c:v>20</c:v>
                </c:pt>
              </c:numCache>
            </c:numRef>
          </c:val>
          <c:extLst>
            <c:ext xmlns:c16="http://schemas.microsoft.com/office/drawing/2014/chart" uri="{C3380CC4-5D6E-409C-BE32-E72D297353CC}">
              <c16:uniqueId val="{00000000-989B-884D-95DA-B9252FEC2316}"/>
            </c:ext>
          </c:extLst>
        </c:ser>
        <c:dLbls>
          <c:showLegendKey val="0"/>
          <c:showVal val="0"/>
          <c:showCatName val="0"/>
          <c:showSerName val="0"/>
          <c:showPercent val="0"/>
          <c:showBubbleSize val="0"/>
        </c:dLbls>
        <c:gapWidth val="219"/>
        <c:overlap val="-27"/>
        <c:axId val="236653616"/>
        <c:axId val="242652752"/>
      </c:barChart>
      <c:catAx>
        <c:axId val="236653616"/>
        <c:scaling>
          <c:orientation val="minMax"/>
        </c:scaling>
        <c:delete val="0"/>
        <c:axPos val="b"/>
        <c:numFmt formatCode="General" sourceLinked="1"/>
        <c:majorTickMark val="out"/>
        <c:minorTickMark val="none"/>
        <c:tickLblPos val="nextTo"/>
        <c:spPr>
          <a:noFill/>
          <a:ln w="9525" cap="flat" cmpd="sng" algn="ctr">
            <a:solidFill>
              <a:schemeClr val="bg1"/>
            </a:solidFill>
            <a:round/>
          </a:ln>
          <a:effectLst/>
        </c:spPr>
        <c:txPr>
          <a:bodyPr rot="-60000000" vert="horz"/>
          <a:lstStyle/>
          <a:p>
            <a:pPr>
              <a:defRPr/>
            </a:pPr>
            <a:endParaRPr lang="en-US"/>
          </a:p>
        </c:txPr>
        <c:crossAx val="242652752"/>
        <c:crosses val="autoZero"/>
        <c:auto val="1"/>
        <c:lblAlgn val="ctr"/>
        <c:lblOffset val="100"/>
        <c:noMultiLvlLbl val="0"/>
      </c:catAx>
      <c:valAx>
        <c:axId val="242652752"/>
        <c:scaling>
          <c:orientation val="minMax"/>
          <c:min val="15"/>
        </c:scaling>
        <c:delete val="0"/>
        <c:axPos val="l"/>
        <c:numFmt formatCode="General" sourceLinked="0"/>
        <c:majorTickMark val="out"/>
        <c:minorTickMark val="none"/>
        <c:tickLblPos val="nextTo"/>
        <c:spPr>
          <a:noFill/>
          <a:ln>
            <a:solidFill>
              <a:schemeClr val="bg1">
                <a:lumMod val="65000"/>
              </a:schemeClr>
            </a:solidFill>
          </a:ln>
          <a:effectLst/>
        </c:spPr>
        <c:txPr>
          <a:bodyPr rot="-60000000" vert="horz"/>
          <a:lstStyle/>
          <a:p>
            <a:pPr>
              <a:defRPr/>
            </a:pPr>
            <a:endParaRPr lang="en-US"/>
          </a:p>
        </c:txPr>
        <c:crossAx val="236653616"/>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Physician Empathy</a:t>
            </a:r>
          </a:p>
        </c:rich>
      </c:tx>
      <c:layout>
        <c:manualLayout>
          <c:xMode val="edge"/>
          <c:yMode val="edge"/>
          <c:x val="0.29177208451081499"/>
          <c:y val="8.3042270979983263E-2"/>
        </c:manualLayout>
      </c:layout>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rgbClr val="00B050"/>
            </a:solidFill>
            <a:ln>
              <a:noFill/>
            </a:ln>
            <a:effectLst/>
          </c:spPr>
          <c:invertIfNegative val="0"/>
          <c:cat>
            <c:strRef>
              <c:f>Sheet1!$A$2:$A$6</c:f>
              <c:strCache>
                <c:ptCount val="5"/>
                <c:pt idx="0">
                  <c:v>Baseline</c:v>
                </c:pt>
                <c:pt idx="1">
                  <c:v>Pre-Int</c:v>
                </c:pt>
                <c:pt idx="2">
                  <c:v>8 Wks</c:v>
                </c:pt>
                <c:pt idx="3">
                  <c:v>12 Mos</c:v>
                </c:pt>
                <c:pt idx="4">
                  <c:v>15 Mos</c:v>
                </c:pt>
              </c:strCache>
            </c:strRef>
          </c:cat>
          <c:val>
            <c:numRef>
              <c:f>Sheet1!$B$2:$B$6</c:f>
              <c:numCache>
                <c:formatCode>General</c:formatCode>
                <c:ptCount val="5"/>
                <c:pt idx="0">
                  <c:v>116.6</c:v>
                </c:pt>
                <c:pt idx="1">
                  <c:v>117.2</c:v>
                </c:pt>
                <c:pt idx="2">
                  <c:v>120.6</c:v>
                </c:pt>
                <c:pt idx="3">
                  <c:v>121.4</c:v>
                </c:pt>
                <c:pt idx="4">
                  <c:v>121.2</c:v>
                </c:pt>
              </c:numCache>
            </c:numRef>
          </c:val>
          <c:extLst>
            <c:ext xmlns:c16="http://schemas.microsoft.com/office/drawing/2014/chart" uri="{C3380CC4-5D6E-409C-BE32-E72D297353CC}">
              <c16:uniqueId val="{00000000-F241-2A4D-AF76-60EF5AD18F42}"/>
            </c:ext>
          </c:extLst>
        </c:ser>
        <c:dLbls>
          <c:showLegendKey val="0"/>
          <c:showVal val="0"/>
          <c:showCatName val="0"/>
          <c:showSerName val="0"/>
          <c:showPercent val="0"/>
          <c:showBubbleSize val="0"/>
        </c:dLbls>
        <c:gapWidth val="219"/>
        <c:overlap val="-27"/>
        <c:axId val="242654992"/>
        <c:axId val="242655552"/>
      </c:barChart>
      <c:catAx>
        <c:axId val="242654992"/>
        <c:scaling>
          <c:orientation val="minMax"/>
        </c:scaling>
        <c:delete val="0"/>
        <c:axPos val="b"/>
        <c:numFmt formatCode="General" sourceLinked="1"/>
        <c:majorTickMark val="out"/>
        <c:minorTickMark val="none"/>
        <c:tickLblPos val="nextTo"/>
        <c:spPr>
          <a:solidFill>
            <a:schemeClr val="tx1"/>
          </a:solidFill>
          <a:ln w="9525" cap="flat" cmpd="sng" algn="ctr">
            <a:solidFill>
              <a:schemeClr val="bg1"/>
            </a:solidFill>
            <a:round/>
          </a:ln>
          <a:effectLst/>
        </c:spPr>
        <c:txPr>
          <a:bodyPr rot="-60000000" vert="horz"/>
          <a:lstStyle/>
          <a:p>
            <a:pPr>
              <a:defRPr/>
            </a:pPr>
            <a:endParaRPr lang="en-US"/>
          </a:p>
        </c:txPr>
        <c:crossAx val="242655552"/>
        <c:crosses val="autoZero"/>
        <c:auto val="1"/>
        <c:lblAlgn val="ctr"/>
        <c:lblOffset val="100"/>
        <c:noMultiLvlLbl val="0"/>
      </c:catAx>
      <c:valAx>
        <c:axId val="242655552"/>
        <c:scaling>
          <c:orientation val="minMax"/>
          <c:min val="115"/>
        </c:scaling>
        <c:delete val="0"/>
        <c:axPos val="l"/>
        <c:numFmt formatCode="General" sourceLinked="0"/>
        <c:majorTickMark val="out"/>
        <c:minorTickMark val="none"/>
        <c:tickLblPos val="nextTo"/>
        <c:spPr>
          <a:noFill/>
          <a:ln>
            <a:solidFill>
              <a:schemeClr val="bg1">
                <a:lumMod val="65000"/>
              </a:schemeClr>
            </a:solidFill>
          </a:ln>
          <a:effectLst/>
        </c:spPr>
        <c:txPr>
          <a:bodyPr rot="-60000000" vert="horz"/>
          <a:lstStyle/>
          <a:p>
            <a:pPr>
              <a:defRPr/>
            </a:pPr>
            <a:endParaRPr lang="en-US"/>
          </a:p>
        </c:txPr>
        <c:crossAx val="24265499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Mood Disturbance</a:t>
            </a:r>
          </a:p>
        </c:rich>
      </c:tx>
      <c:overlay val="0"/>
      <c:spPr>
        <a:noFill/>
        <a:ln>
          <a:noFill/>
        </a:ln>
        <a:effectLst/>
      </c:spPr>
    </c:title>
    <c:autoTitleDeleted val="0"/>
    <c:plotArea>
      <c:layout>
        <c:manualLayout>
          <c:layoutTarget val="inner"/>
          <c:xMode val="edge"/>
          <c:yMode val="edge"/>
          <c:x val="0.10991825947393219"/>
          <c:y val="0.24106742906800691"/>
          <c:w val="0.83866888345038504"/>
          <c:h val="0.51881310416498683"/>
        </c:manualLayout>
      </c:layout>
      <c:barChart>
        <c:barDir val="col"/>
        <c:grouping val="clustered"/>
        <c:varyColors val="0"/>
        <c:ser>
          <c:idx val="0"/>
          <c:order val="0"/>
          <c:tx>
            <c:strRef>
              <c:f>Sheet1!$B$1</c:f>
              <c:strCache>
                <c:ptCount val="1"/>
                <c:pt idx="0">
                  <c:v>Series 1</c:v>
                </c:pt>
              </c:strCache>
            </c:strRef>
          </c:tx>
          <c:spPr>
            <a:solidFill>
              <a:srgbClr val="FF0000"/>
            </a:solidFill>
            <a:ln>
              <a:noFill/>
            </a:ln>
            <a:effectLst/>
          </c:spPr>
          <c:invertIfNegative val="0"/>
          <c:cat>
            <c:strRef>
              <c:f>Sheet1!$A$2:$A$6</c:f>
              <c:strCache>
                <c:ptCount val="5"/>
                <c:pt idx="0">
                  <c:v>Baseline</c:v>
                </c:pt>
                <c:pt idx="1">
                  <c:v>Pre-Int</c:v>
                </c:pt>
                <c:pt idx="2">
                  <c:v>8 Wks</c:v>
                </c:pt>
                <c:pt idx="3">
                  <c:v>12 Mos</c:v>
                </c:pt>
                <c:pt idx="4">
                  <c:v>15 Mos</c:v>
                </c:pt>
              </c:strCache>
            </c:strRef>
          </c:cat>
          <c:val>
            <c:numRef>
              <c:f>Sheet1!$B$2:$B$6</c:f>
              <c:numCache>
                <c:formatCode>General</c:formatCode>
                <c:ptCount val="5"/>
                <c:pt idx="0">
                  <c:v>33.200000000000003</c:v>
                </c:pt>
                <c:pt idx="1">
                  <c:v>32.6</c:v>
                </c:pt>
                <c:pt idx="2">
                  <c:v>20.9</c:v>
                </c:pt>
                <c:pt idx="3">
                  <c:v>11</c:v>
                </c:pt>
                <c:pt idx="4">
                  <c:v>16.100000000000001</c:v>
                </c:pt>
              </c:numCache>
            </c:numRef>
          </c:val>
          <c:extLst>
            <c:ext xmlns:c16="http://schemas.microsoft.com/office/drawing/2014/chart" uri="{C3380CC4-5D6E-409C-BE32-E72D297353CC}">
              <c16:uniqueId val="{00000000-7F6C-F64D-8D27-28612B68D19F}"/>
            </c:ext>
          </c:extLst>
        </c:ser>
        <c:dLbls>
          <c:showLegendKey val="0"/>
          <c:showVal val="0"/>
          <c:showCatName val="0"/>
          <c:showSerName val="0"/>
          <c:showPercent val="0"/>
          <c:showBubbleSize val="0"/>
        </c:dLbls>
        <c:gapWidth val="219"/>
        <c:overlap val="-27"/>
        <c:axId val="242657792"/>
        <c:axId val="242658352"/>
      </c:barChart>
      <c:catAx>
        <c:axId val="242657792"/>
        <c:scaling>
          <c:orientation val="minMax"/>
        </c:scaling>
        <c:delete val="0"/>
        <c:axPos val="b"/>
        <c:numFmt formatCode="General" sourceLinked="1"/>
        <c:majorTickMark val="out"/>
        <c:minorTickMark val="none"/>
        <c:tickLblPos val="nextTo"/>
        <c:spPr>
          <a:noFill/>
          <a:ln w="9525" cap="flat" cmpd="sng" algn="ctr">
            <a:solidFill>
              <a:schemeClr val="bg1"/>
            </a:solidFill>
            <a:round/>
          </a:ln>
          <a:effectLst/>
        </c:spPr>
        <c:txPr>
          <a:bodyPr rot="-60000000" vert="horz"/>
          <a:lstStyle/>
          <a:p>
            <a:pPr>
              <a:defRPr/>
            </a:pPr>
            <a:endParaRPr lang="en-US"/>
          </a:p>
        </c:txPr>
        <c:crossAx val="242658352"/>
        <c:crosses val="autoZero"/>
        <c:auto val="1"/>
        <c:lblAlgn val="ctr"/>
        <c:lblOffset val="100"/>
        <c:noMultiLvlLbl val="0"/>
      </c:catAx>
      <c:valAx>
        <c:axId val="242658352"/>
        <c:scaling>
          <c:orientation val="minMax"/>
          <c:min val="5"/>
        </c:scaling>
        <c:delete val="0"/>
        <c:axPos val="l"/>
        <c:numFmt formatCode="General" sourceLinked="0"/>
        <c:majorTickMark val="out"/>
        <c:minorTickMark val="none"/>
        <c:tickLblPos val="nextTo"/>
        <c:spPr>
          <a:noFill/>
          <a:ln>
            <a:solidFill>
              <a:schemeClr val="bg1">
                <a:lumMod val="65000"/>
              </a:schemeClr>
            </a:solidFill>
          </a:ln>
          <a:effectLst/>
        </c:spPr>
        <c:txPr>
          <a:bodyPr rot="-60000000" vert="horz"/>
          <a:lstStyle/>
          <a:p>
            <a:pPr>
              <a:defRPr/>
            </a:pPr>
            <a:endParaRPr lang="en-US"/>
          </a:p>
        </c:txPr>
        <c:crossAx val="24265779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US"/>
              <a:t>Mindfulness</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Series 1</c:v>
                </c:pt>
              </c:strCache>
            </c:strRef>
          </c:tx>
          <c:spPr>
            <a:solidFill>
              <a:srgbClr val="FFC000"/>
            </a:solidFill>
            <a:ln>
              <a:noFill/>
            </a:ln>
            <a:effectLst/>
          </c:spPr>
          <c:invertIfNegative val="0"/>
          <c:cat>
            <c:strRef>
              <c:f>Sheet1!$A$2:$A$6</c:f>
              <c:strCache>
                <c:ptCount val="5"/>
                <c:pt idx="0">
                  <c:v>Baseline</c:v>
                </c:pt>
                <c:pt idx="1">
                  <c:v>Pre-Int</c:v>
                </c:pt>
                <c:pt idx="2">
                  <c:v>8 Wks</c:v>
                </c:pt>
                <c:pt idx="3">
                  <c:v>12 Mos</c:v>
                </c:pt>
                <c:pt idx="4">
                  <c:v>15 Mos</c:v>
                </c:pt>
              </c:strCache>
            </c:strRef>
          </c:cat>
          <c:val>
            <c:numRef>
              <c:f>Sheet1!$B$2:$B$6</c:f>
              <c:numCache>
                <c:formatCode>General</c:formatCode>
                <c:ptCount val="5"/>
                <c:pt idx="0">
                  <c:v>45.2</c:v>
                </c:pt>
                <c:pt idx="1">
                  <c:v>46.3</c:v>
                </c:pt>
                <c:pt idx="2">
                  <c:v>52.9</c:v>
                </c:pt>
                <c:pt idx="3">
                  <c:v>55</c:v>
                </c:pt>
                <c:pt idx="4">
                  <c:v>54.1</c:v>
                </c:pt>
              </c:numCache>
            </c:numRef>
          </c:val>
          <c:extLst>
            <c:ext xmlns:c16="http://schemas.microsoft.com/office/drawing/2014/chart" uri="{C3380CC4-5D6E-409C-BE32-E72D297353CC}">
              <c16:uniqueId val="{00000000-FAAD-3B44-955A-A283627761AC}"/>
            </c:ext>
          </c:extLst>
        </c:ser>
        <c:dLbls>
          <c:showLegendKey val="0"/>
          <c:showVal val="0"/>
          <c:showCatName val="0"/>
          <c:showSerName val="0"/>
          <c:showPercent val="0"/>
          <c:showBubbleSize val="0"/>
        </c:dLbls>
        <c:gapWidth val="219"/>
        <c:overlap val="-27"/>
        <c:axId val="242660592"/>
        <c:axId val="242661152"/>
      </c:barChart>
      <c:catAx>
        <c:axId val="242660592"/>
        <c:scaling>
          <c:orientation val="minMax"/>
        </c:scaling>
        <c:delete val="0"/>
        <c:axPos val="b"/>
        <c:numFmt formatCode="General" sourceLinked="1"/>
        <c:majorTickMark val="out"/>
        <c:minorTickMark val="none"/>
        <c:tickLblPos val="nextTo"/>
        <c:spPr>
          <a:noFill/>
          <a:ln w="9525" cap="flat" cmpd="sng" algn="ctr">
            <a:solidFill>
              <a:schemeClr val="bg1"/>
            </a:solidFill>
            <a:round/>
          </a:ln>
          <a:effectLst/>
        </c:spPr>
        <c:txPr>
          <a:bodyPr rot="-60000000" vert="horz"/>
          <a:lstStyle/>
          <a:p>
            <a:pPr>
              <a:defRPr sz="1200"/>
            </a:pPr>
            <a:endParaRPr lang="en-US"/>
          </a:p>
        </c:txPr>
        <c:crossAx val="242661152"/>
        <c:crosses val="autoZero"/>
        <c:auto val="1"/>
        <c:lblAlgn val="ctr"/>
        <c:lblOffset val="100"/>
        <c:noMultiLvlLbl val="0"/>
      </c:catAx>
      <c:valAx>
        <c:axId val="242661152"/>
        <c:scaling>
          <c:orientation val="minMax"/>
          <c:min val="40"/>
        </c:scaling>
        <c:delete val="0"/>
        <c:axPos val="l"/>
        <c:numFmt formatCode="General" sourceLinked="0"/>
        <c:majorTickMark val="out"/>
        <c:minorTickMark val="none"/>
        <c:tickLblPos val="nextTo"/>
        <c:spPr>
          <a:noFill/>
          <a:ln>
            <a:solidFill>
              <a:schemeClr val="bg1">
                <a:lumMod val="65000"/>
              </a:schemeClr>
            </a:solidFill>
          </a:ln>
          <a:effectLst/>
        </c:spPr>
        <c:txPr>
          <a:bodyPr rot="-60000000" vert="horz"/>
          <a:lstStyle/>
          <a:p>
            <a:pPr>
              <a:defRPr/>
            </a:pPr>
            <a:endParaRPr lang="en-US"/>
          </a:p>
        </c:txPr>
        <c:crossAx val="242660592"/>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bg1"/>
          </a:solidFill>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7988" y="696913"/>
            <a:ext cx="619601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lIns="93162" tIns="93162" rIns="93162" bIns="93162"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355604398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defTabSz="931774">
              <a:defRPr/>
            </a:pPr>
            <a:endParaRPr lang="en-US" sz="1100" dirty="0"/>
          </a:p>
          <a:p>
            <a:endParaRPr lang="en-US" sz="1100" dirty="0"/>
          </a:p>
        </p:txBody>
      </p:sp>
    </p:spTree>
    <p:extLst>
      <p:ext uri="{BB962C8B-B14F-4D97-AF65-F5344CB8AC3E}">
        <p14:creationId xmlns:p14="http://schemas.microsoft.com/office/powerpoint/2010/main" val="487595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Mindfulness can be defined as paying attention, on purpose, in the present moment, with an accepting and non-judgmental attitude. So let’s break down each of these different facets of mindfulness.</a:t>
            </a:r>
          </a:p>
          <a:p>
            <a:endParaRPr lang="en-US" baseline="0" dirty="0"/>
          </a:p>
          <a:p>
            <a:endParaRPr lang="en-US" baseline="0" dirty="0"/>
          </a:p>
          <a:p>
            <a:endParaRPr lang="en-US" baseline="0" dirty="0"/>
          </a:p>
          <a:p>
            <a:endParaRPr lang="en-US" baseline="0" dirty="0"/>
          </a:p>
          <a:p>
            <a:endParaRPr lang="en-US" dirty="0"/>
          </a:p>
          <a:p>
            <a:endParaRPr lang="en-US" b="1" baseline="0" dirty="0"/>
          </a:p>
          <a:p>
            <a:endParaRPr lang="en-US" baseline="0" dirty="0"/>
          </a:p>
          <a:p>
            <a:endParaRPr lang="en-US" baseline="0"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CA83950-27B7-AE48-95F5-2F9C6C1242A7}" type="slidenum">
              <a:rPr lang="en-US" smtClean="0"/>
              <a:t>10</a:t>
            </a:fld>
            <a:endParaRPr lang="en-US"/>
          </a:p>
        </p:txBody>
      </p:sp>
    </p:spTree>
    <p:extLst>
      <p:ext uri="{BB962C8B-B14F-4D97-AF65-F5344CB8AC3E}">
        <p14:creationId xmlns:p14="http://schemas.microsoft.com/office/powerpoint/2010/main" val="3055330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mindfulness involves paying attention. That is, noticing and attending to </a:t>
            </a:r>
            <a:r>
              <a:rPr lang="en-US" sz="1100" i="0" kern="1200" dirty="0">
                <a:solidFill>
                  <a:schemeClr val="tx1"/>
                </a:solidFill>
                <a:effectLst/>
                <a:latin typeface="+mn-lt"/>
                <a:ea typeface="+mn-ea"/>
                <a:cs typeface="+mn-cs"/>
              </a:rPr>
              <a:t>our internal experiences</a:t>
            </a:r>
            <a:r>
              <a:rPr lang="en-US" sz="1100" i="0" kern="1200" baseline="0" dirty="0">
                <a:solidFill>
                  <a:schemeClr val="tx1"/>
                </a:solidFill>
                <a:effectLst/>
                <a:latin typeface="+mn-lt"/>
                <a:ea typeface="+mn-ea"/>
                <a:cs typeface="+mn-cs"/>
              </a:rPr>
              <a:t>, such as our</a:t>
            </a:r>
            <a:r>
              <a:rPr lang="en-US" sz="1100" i="0" kern="1200" dirty="0">
                <a:solidFill>
                  <a:schemeClr val="tx1"/>
                </a:solidFill>
                <a:effectLst/>
                <a:latin typeface="+mn-lt"/>
                <a:ea typeface="+mn-ea"/>
                <a:cs typeface="+mn-cs"/>
              </a:rPr>
              <a:t> thoughts, feelings, and physical sensations, as well as our external world: such as the sights</a:t>
            </a:r>
            <a:r>
              <a:rPr lang="en-US" sz="1100" i="0" kern="1200" baseline="0" dirty="0">
                <a:solidFill>
                  <a:schemeClr val="tx1"/>
                </a:solidFill>
                <a:effectLst/>
                <a:latin typeface="+mn-lt"/>
                <a:ea typeface="+mn-ea"/>
                <a:cs typeface="+mn-cs"/>
              </a:rPr>
              <a:t> and sounds of</a:t>
            </a:r>
            <a:r>
              <a:rPr lang="en-US" sz="1100" i="0" kern="1200" dirty="0">
                <a:solidFill>
                  <a:schemeClr val="tx1"/>
                </a:solidFill>
                <a:effectLst/>
                <a:latin typeface="+mn-lt"/>
                <a:ea typeface="+mn-ea"/>
                <a:cs typeface="+mn-cs"/>
              </a:rPr>
              <a:t> things going on around us. </a:t>
            </a:r>
            <a:endParaRPr lang="en-US" sz="11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818052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kern="1200" dirty="0">
                <a:solidFill>
                  <a:schemeClr val="tx1"/>
                </a:solidFill>
                <a:effectLst/>
                <a:latin typeface="+mn-lt"/>
                <a:ea typeface="+mn-ea"/>
                <a:cs typeface="+mn-cs"/>
              </a:rPr>
              <a:t>In addition, mindfulness involves learning to focus</a:t>
            </a:r>
            <a:r>
              <a:rPr lang="en-US" sz="1100" i="0" kern="1200" baseline="0" dirty="0">
                <a:solidFill>
                  <a:schemeClr val="tx1"/>
                </a:solidFill>
                <a:effectLst/>
                <a:latin typeface="+mn-lt"/>
                <a:ea typeface="+mn-ea"/>
                <a:cs typeface="+mn-cs"/>
              </a:rPr>
              <a:t> our attention on the present moment, i</a:t>
            </a:r>
            <a:r>
              <a:rPr lang="en-US" sz="1100" b="0" i="0" kern="1200" dirty="0">
                <a:solidFill>
                  <a:schemeClr val="tx1"/>
                </a:solidFill>
                <a:effectLst/>
                <a:latin typeface="+mn-lt"/>
                <a:ea typeface="+mn-ea"/>
                <a:cs typeface="+mn-cs"/>
              </a:rPr>
              <a:t>nstead of dwelling on the past or planning our next action or worrying about the future.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baseline="0" dirty="0">
                <a:solidFill>
                  <a:schemeClr val="tx1"/>
                </a:solidFill>
                <a:effectLst/>
                <a:latin typeface="+mn-lt"/>
                <a:ea typeface="+mn-ea"/>
                <a:cs typeface="+mn-cs"/>
              </a:rPr>
              <a:t>Often, when we live our lives on autopilot, we can start to</a:t>
            </a:r>
            <a:r>
              <a:rPr lang="en-US" sz="1100" kern="1200" dirty="0">
                <a:solidFill>
                  <a:schemeClr val="tx1"/>
                </a:solidFill>
                <a:effectLst/>
                <a:latin typeface="+mn-lt"/>
                <a:ea typeface="+mn-ea"/>
                <a:cs typeface="+mn-cs"/>
              </a:rPr>
              <a:t> feel like we’re just passively reacting to the things going on around us. </a:t>
            </a:r>
            <a:r>
              <a:rPr lang="en-US" baseline="0" dirty="0"/>
              <a:t>We might start to feel as if we’re not actually living our lives and that we don’t have a role in shaping or changing the events going on around us. </a:t>
            </a:r>
            <a:r>
              <a:rPr lang="en-US" sz="1100" i="0" kern="1200" dirty="0">
                <a:solidFill>
                  <a:schemeClr val="tx1"/>
                </a:solidFill>
                <a:effectLst/>
                <a:latin typeface="+mn-lt"/>
                <a:ea typeface="+mn-ea"/>
                <a:cs typeface="+mn-cs"/>
              </a:rPr>
              <a:t>Being in present is important, because it allows us to make choices</a:t>
            </a:r>
            <a:r>
              <a:rPr lang="en-US" sz="1100" i="0" kern="1200" baseline="0" dirty="0">
                <a:solidFill>
                  <a:schemeClr val="tx1"/>
                </a:solidFill>
                <a:effectLst/>
                <a:latin typeface="+mn-lt"/>
                <a:ea typeface="+mn-ea"/>
                <a:cs typeface="+mn-cs"/>
              </a:rPr>
              <a:t> and </a:t>
            </a:r>
            <a:r>
              <a:rPr lang="en-US" sz="1100" i="0" kern="1200" dirty="0">
                <a:solidFill>
                  <a:schemeClr val="tx1"/>
                </a:solidFill>
                <a:effectLst/>
                <a:latin typeface="+mn-lt"/>
                <a:ea typeface="+mn-ea"/>
                <a:cs typeface="+mn-cs"/>
              </a:rPr>
              <a:t>respond rather than react to situations. </a:t>
            </a:r>
          </a:p>
          <a:p>
            <a:endParaRPr lang="en-US" sz="110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2248256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addition to present-focused</a:t>
            </a:r>
            <a:r>
              <a:rPr lang="en-US" baseline="0" dirty="0"/>
              <a:t> attention, a</a:t>
            </a:r>
            <a:r>
              <a:rPr lang="en-US" sz="1100" i="0" kern="1200" dirty="0">
                <a:solidFill>
                  <a:schemeClr val="tx1"/>
                </a:solidFill>
                <a:effectLst/>
                <a:latin typeface="+mn-lt"/>
                <a:ea typeface="+mn-ea"/>
                <a:cs typeface="+mn-cs"/>
              </a:rPr>
              <a:t>dopting a non-judgmental and accepting attitude is key  to mindfulness. Mindfulness involves training </a:t>
            </a:r>
            <a:r>
              <a:rPr lang="en-US" baseline="0" dirty="0"/>
              <a:t>yourself to be</a:t>
            </a:r>
            <a:r>
              <a:rPr lang="en-US" dirty="0"/>
              <a:t> aware of your thoughts and feelings, without evaluating or critiquing</a:t>
            </a:r>
            <a:r>
              <a:rPr lang="en-US" baseline="0" dirty="0"/>
              <a:t> them</a:t>
            </a:r>
            <a:r>
              <a:rPr lang="en-US" dirty="0"/>
              <a:t>. It is a process of allowing thoughts and feelings to come and go without </a:t>
            </a:r>
            <a:r>
              <a:rPr lang="en-US" baseline="0" dirty="0"/>
              <a:t>trying to change or manipulate the situation or your experience. B</a:t>
            </a:r>
            <a:r>
              <a:rPr lang="en-US" sz="1100" i="0" kern="1200" dirty="0">
                <a:solidFill>
                  <a:schemeClr val="tx1"/>
                </a:solidFill>
                <a:effectLst/>
                <a:latin typeface="+mn-lt"/>
                <a:ea typeface="+mn-ea"/>
                <a:cs typeface="+mn-cs"/>
              </a:rPr>
              <a:t>ringing non-judgmental</a:t>
            </a:r>
            <a:r>
              <a:rPr lang="en-US" sz="1100" i="0" kern="1200" baseline="0" dirty="0">
                <a:solidFill>
                  <a:schemeClr val="tx1"/>
                </a:solidFill>
                <a:effectLst/>
                <a:latin typeface="+mn-lt"/>
                <a:ea typeface="+mn-ea"/>
                <a:cs typeface="+mn-cs"/>
              </a:rPr>
              <a:t> awareness to an experience can help us</a:t>
            </a:r>
            <a:r>
              <a:rPr lang="en-US" sz="1100" i="0" kern="1200" dirty="0">
                <a:solidFill>
                  <a:schemeClr val="tx1"/>
                </a:solidFill>
                <a:effectLst/>
                <a:latin typeface="+mn-lt"/>
                <a:ea typeface="+mn-ea"/>
                <a:cs typeface="+mn-cs"/>
              </a:rPr>
              <a:t> learn to distinguish between the experience itself and the thoughts we have about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i="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1377417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One important</a:t>
            </a:r>
            <a:r>
              <a:rPr lang="en-US" sz="1100" b="0" i="0" kern="1200" baseline="0" dirty="0">
                <a:solidFill>
                  <a:schemeClr val="tx1"/>
                </a:solidFill>
                <a:effectLst/>
                <a:latin typeface="+mn-lt"/>
                <a:ea typeface="+mn-ea"/>
                <a:cs typeface="+mn-cs"/>
              </a:rPr>
              <a:t> distinction to note is that when we </a:t>
            </a:r>
            <a:r>
              <a:rPr lang="en-US" sz="1100" b="0" i="0" kern="1200" dirty="0">
                <a:solidFill>
                  <a:schemeClr val="tx1"/>
                </a:solidFill>
                <a:effectLst/>
                <a:latin typeface="+mn-lt"/>
                <a:ea typeface="+mn-ea"/>
                <a:cs typeface="+mn-cs"/>
              </a:rPr>
              <a:t>talk about "acceptance” in mindfulness, we don’t mean resignation. That is, accepting a situation doesn't mean you're giving up or that you’re going</a:t>
            </a:r>
            <a:r>
              <a:rPr lang="en-US" sz="1100" b="0" i="0" kern="1200" baseline="0" dirty="0">
                <a:solidFill>
                  <a:schemeClr val="tx1"/>
                </a:solidFill>
                <a:effectLst/>
                <a:latin typeface="+mn-lt"/>
                <a:ea typeface="+mn-ea"/>
                <a:cs typeface="+mn-cs"/>
              </a:rPr>
              <a:t> to stop taking action to change the things in your life that you can or should change</a:t>
            </a:r>
            <a:r>
              <a:rPr lang="en-US" sz="1100" b="0" i="0" kern="1200" dirty="0">
                <a:solidFill>
                  <a:schemeClr val="tx1"/>
                </a:solidFill>
                <a:effectLst/>
                <a:latin typeface="+mn-lt"/>
                <a:ea typeface="+mn-ea"/>
                <a:cs typeface="+mn-cs"/>
              </a:rPr>
              <a:t>. For</a:t>
            </a:r>
            <a:r>
              <a:rPr lang="en-US" sz="1100" b="0" i="0" kern="1200" baseline="0" dirty="0">
                <a:solidFill>
                  <a:schemeClr val="tx1"/>
                </a:solidFill>
                <a:effectLst/>
                <a:latin typeface="+mn-lt"/>
                <a:ea typeface="+mn-ea"/>
                <a:cs typeface="+mn-cs"/>
              </a:rPr>
              <a:t> example, if you do poorly at something, for instance doing poorly on an exam, you might respond a thought like “I should just accept that I’m not good enough to be in medicine and I’ll never be a good doctor.” This isn’t acceptance, this is resignation. Resignation involves making predictions about the future, whereas mindfulness is about accepting what is happening in the present moment. </a:t>
            </a:r>
            <a:r>
              <a:rPr lang="en-US" sz="1100" b="0" i="0" kern="1200" dirty="0">
                <a:solidFill>
                  <a:schemeClr val="tx1"/>
                </a:solidFill>
                <a:effectLst/>
                <a:latin typeface="+mn-lt"/>
                <a:ea typeface="+mn-ea"/>
                <a:cs typeface="+mn-cs"/>
              </a:rPr>
              <a:t>Nothing more, nothing less. It means saying "I did badly at that. I'm feeling very disappointed."</a:t>
            </a:r>
            <a:endParaRPr lang="en-US" dirty="0"/>
          </a:p>
        </p:txBody>
      </p:sp>
    </p:spTree>
    <p:extLst>
      <p:ext uri="{BB962C8B-B14F-4D97-AF65-F5344CB8AC3E}">
        <p14:creationId xmlns:p14="http://schemas.microsoft.com/office/powerpoint/2010/main" val="3229145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now a wealth of research that highlights the benefits of mindfulness for our well-being. For instance, people who are mindful in their daily lives tend to have more positive emotion and less negative emotion. This may be because practicing mindfulness can make you more aware, and this increased awareness can help you appreciate the good things going on around you that you might have otherwise missed or overlooked.  </a:t>
            </a:r>
          </a:p>
          <a:p>
            <a:endParaRPr lang="en-US" dirty="0"/>
          </a:p>
          <a:p>
            <a:r>
              <a:rPr lang="en-US" dirty="0"/>
              <a:t>Mindfulness can also stop repetitive or ruminative thinking. Mindfulness can help you notice and let go of repetitive thoughts, by helping us recognize our habitual thoughts and behaviors, and breaking unhealthy cycles or patterns of behaviors.</a:t>
            </a:r>
          </a:p>
          <a:p>
            <a:endParaRPr lang="en-US" dirty="0"/>
          </a:p>
        </p:txBody>
      </p:sp>
    </p:spTree>
    <p:extLst>
      <p:ext uri="{BB962C8B-B14F-4D97-AF65-F5344CB8AC3E}">
        <p14:creationId xmlns:p14="http://schemas.microsoft.com/office/powerpoint/2010/main" val="23566470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For example, Krasner and colleagues conducted a study evaluating the impact of a 8-week mindfulness intervention in 70 primary care physicians. </a:t>
            </a:r>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5CA83950-27B7-AE48-95F5-2F9C6C1242A7}" type="slidenum">
              <a:rPr lang="en-US" smtClean="0"/>
              <a:t>16</a:t>
            </a:fld>
            <a:endParaRPr lang="en-US"/>
          </a:p>
        </p:txBody>
      </p:sp>
    </p:spTree>
    <p:extLst>
      <p:ext uri="{BB962C8B-B14F-4D97-AF65-F5344CB8AC3E}">
        <p14:creationId xmlns:p14="http://schemas.microsoft.com/office/powerpoint/2010/main" val="4078369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In this study, Krasner and colleagues found that physicians who participated in the mindfulness intervention showed increased mindfulness and physician empathy and decreased mood disturbance and emotional exhaustion, and these benefits persisted over a year.</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6FBE60D8-D174-AE4D-BC29-DA644079F4A9}" type="slidenum">
              <a:rPr lang="en-US" smtClean="0"/>
              <a:t>17</a:t>
            </a:fld>
            <a:endParaRPr lang="en-US"/>
          </a:p>
        </p:txBody>
      </p:sp>
    </p:spTree>
    <p:extLst>
      <p:ext uri="{BB962C8B-B14F-4D97-AF65-F5344CB8AC3E}">
        <p14:creationId xmlns:p14="http://schemas.microsoft.com/office/powerpoint/2010/main" val="1427438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let’s talk about how we can practice mindfulness. That is, how you can train ourselves </a:t>
            </a:r>
            <a:r>
              <a:rPr lang="en-US" sz="1100" b="0" i="0" kern="1200" dirty="0">
                <a:solidFill>
                  <a:schemeClr val="tx1"/>
                </a:solidFill>
                <a:effectLst/>
                <a:latin typeface="+mn-lt"/>
                <a:ea typeface="+mn-ea"/>
                <a:cs typeface="+mn-cs"/>
              </a:rPr>
              <a:t>to bring your awareness to the present moment anytime and anywhere. </a:t>
            </a:r>
            <a:r>
              <a:rPr lang="en-US" sz="1100" kern="1200" dirty="0">
                <a:solidFill>
                  <a:schemeClr val="tx1"/>
                </a:solidFill>
                <a:effectLst/>
                <a:latin typeface="+mn-lt"/>
                <a:ea typeface="+mn-ea"/>
                <a:cs typeface="+mn-cs"/>
              </a:rPr>
              <a:t>Mindfulness is learned and practiced in both formal and informal ways. </a:t>
            </a:r>
            <a:endParaRPr lang="en-US" dirty="0"/>
          </a:p>
        </p:txBody>
      </p:sp>
    </p:spTree>
    <p:extLst>
      <p:ext uri="{BB962C8B-B14F-4D97-AF65-F5344CB8AC3E}">
        <p14:creationId xmlns:p14="http://schemas.microsoft.com/office/powerpoint/2010/main" val="1202894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kern="1200" baseline="0" dirty="0">
                <a:solidFill>
                  <a:schemeClr val="tx1"/>
                </a:solidFill>
                <a:effectLst/>
                <a:latin typeface="+mn-lt"/>
                <a:ea typeface="+mn-ea"/>
                <a:cs typeface="+mn-cs"/>
              </a:rPr>
              <a:t>The first way to practice mindfulness involves integrating small mindful moments into daily life. One great thing about mindfulness is that it</a:t>
            </a:r>
            <a:r>
              <a:rPr lang="en-US" sz="1100" i="0" kern="1200" dirty="0">
                <a:solidFill>
                  <a:schemeClr val="tx1"/>
                </a:solidFill>
                <a:effectLst/>
                <a:latin typeface="+mn-lt"/>
                <a:ea typeface="+mn-ea"/>
                <a:cs typeface="+mn-cs"/>
              </a:rPr>
              <a:t> can be practiced in almost any daily situation. </a:t>
            </a:r>
          </a:p>
          <a:p>
            <a:r>
              <a:rPr lang="en-US" sz="110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99749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Who has experience with mindfulness? Who practices regularly? Who’s tried it and didn’t like it? What’s your understanding of what mindfulness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3537470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Mindful chocolate</a:t>
            </a:r>
            <a:r>
              <a:rPr lang="en-US" i="0" baseline="0" dirty="0"/>
              <a:t> activity [see handout]</a:t>
            </a:r>
          </a:p>
          <a:p>
            <a:r>
              <a:rPr lang="en-US" sz="1100" i="1" u="sng" kern="1200" dirty="0">
                <a:solidFill>
                  <a:schemeClr val="tx1"/>
                </a:solidFill>
                <a:effectLst/>
                <a:latin typeface="+mn-lt"/>
                <a:ea typeface="+mn-ea"/>
                <a:cs typeface="+mn-cs"/>
              </a:rPr>
              <a:t>Notes to the facilitator:</a:t>
            </a:r>
            <a:r>
              <a:rPr lang="en-US" sz="1100" kern="1200" dirty="0">
                <a:solidFill>
                  <a:schemeClr val="tx1"/>
                </a:solidFill>
                <a:effectLst/>
                <a:latin typeface="+mn-lt"/>
                <a:ea typeface="+mn-ea"/>
                <a:cs typeface="+mn-cs"/>
              </a:rPr>
              <a:t> </a:t>
            </a:r>
            <a:r>
              <a:rPr lang="en-US" sz="1100" i="1" kern="1200" dirty="0">
                <a:solidFill>
                  <a:schemeClr val="tx1"/>
                </a:solidFill>
                <a:effectLst/>
                <a:latin typeface="+mn-lt"/>
                <a:ea typeface="+mn-ea"/>
                <a:cs typeface="+mn-cs"/>
              </a:rPr>
              <a:t>You will need small bars of chocolate enough for each member of the class. Alternatively, the students can take a piece of chocolate from a large bar. Please read each instruction one at a time before moving on to the next stage. Approach the exercise with an open mind and a gentle curiosity. There are no rights or wrongs, just individual experiences.</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Read the following script aloud to lead the activity:</a:t>
            </a:r>
          </a:p>
          <a:p>
            <a:pPr lvl="0"/>
            <a:r>
              <a:rPr lang="en-US" sz="1100" kern="1200" dirty="0">
                <a:solidFill>
                  <a:schemeClr val="tx1"/>
                </a:solidFill>
                <a:effectLst/>
                <a:latin typeface="+mn-lt"/>
                <a:ea typeface="+mn-ea"/>
                <a:cs typeface="+mn-cs"/>
              </a:rPr>
              <a:t>Consider the wrapped chocolate -</a:t>
            </a:r>
          </a:p>
          <a:p>
            <a:pPr lvl="0"/>
            <a:r>
              <a:rPr lang="en-US" sz="1100" kern="1200" dirty="0">
                <a:solidFill>
                  <a:schemeClr val="tx1"/>
                </a:solidFill>
                <a:effectLst/>
                <a:latin typeface="+mn-lt"/>
                <a:ea typeface="+mn-ea"/>
                <a:cs typeface="+mn-cs"/>
              </a:rPr>
              <a:t>Does the wrapper make a sound? What color is it? What does it say? Where did it come from?</a:t>
            </a:r>
          </a:p>
          <a:p>
            <a:pPr lvl="0"/>
            <a:r>
              <a:rPr lang="en-US" sz="1100" kern="1200" dirty="0">
                <a:solidFill>
                  <a:schemeClr val="tx1"/>
                </a:solidFill>
                <a:effectLst/>
                <a:latin typeface="+mn-lt"/>
                <a:ea typeface="+mn-ea"/>
                <a:cs typeface="+mn-cs"/>
              </a:rPr>
              <a:t>Open the chocolate, slowly -</a:t>
            </a:r>
          </a:p>
          <a:p>
            <a:pPr lvl="0"/>
            <a:r>
              <a:rPr lang="en-US" sz="1100" kern="1200" dirty="0">
                <a:solidFill>
                  <a:schemeClr val="tx1"/>
                </a:solidFill>
                <a:effectLst/>
                <a:latin typeface="+mn-lt"/>
                <a:ea typeface="+mn-ea"/>
                <a:cs typeface="+mn-cs"/>
              </a:rPr>
              <a:t>Do you feel a sense of anticipation, or an urge to immediately put the chocolate in your mouth? What physical</a:t>
            </a:r>
          </a:p>
          <a:p>
            <a:pPr lvl="0"/>
            <a:r>
              <a:rPr lang="en-US" sz="1100" kern="1200" dirty="0">
                <a:solidFill>
                  <a:schemeClr val="tx1"/>
                </a:solidFill>
                <a:effectLst/>
                <a:latin typeface="+mn-lt"/>
                <a:ea typeface="+mn-ea"/>
                <a:cs typeface="+mn-cs"/>
              </a:rPr>
              <a:t>sensations do you have? What emotions are you feeling? Just note them.</a:t>
            </a:r>
          </a:p>
          <a:p>
            <a:pPr lvl="0"/>
            <a:r>
              <a:rPr lang="en-US" sz="1100" kern="1200" dirty="0">
                <a:solidFill>
                  <a:schemeClr val="tx1"/>
                </a:solidFill>
                <a:effectLst/>
                <a:latin typeface="+mn-lt"/>
                <a:ea typeface="+mn-ea"/>
                <a:cs typeface="+mn-cs"/>
              </a:rPr>
              <a:t>Look at the chocolate-</a:t>
            </a:r>
          </a:p>
          <a:p>
            <a:pPr lvl="0"/>
            <a:r>
              <a:rPr lang="en-US" sz="1100" kern="1200" dirty="0">
                <a:solidFill>
                  <a:schemeClr val="tx1"/>
                </a:solidFill>
                <a:effectLst/>
                <a:latin typeface="+mn-lt"/>
                <a:ea typeface="+mn-ea"/>
                <a:cs typeface="+mn-cs"/>
              </a:rPr>
              <a:t>Consider its texture, color, weight…</a:t>
            </a:r>
          </a:p>
          <a:p>
            <a:pPr lvl="0"/>
            <a:r>
              <a:rPr lang="en-US" sz="1100" kern="1200" dirty="0">
                <a:solidFill>
                  <a:schemeClr val="tx1"/>
                </a:solidFill>
                <a:effectLst/>
                <a:latin typeface="+mn-lt"/>
                <a:ea typeface="+mn-ea"/>
                <a:cs typeface="+mn-cs"/>
              </a:rPr>
              <a:t>Smell the chocolate - does the smell trigger any other senses?</a:t>
            </a:r>
          </a:p>
          <a:p>
            <a:pPr lvl="0"/>
            <a:r>
              <a:rPr lang="en-US" sz="1100" kern="1200" dirty="0">
                <a:solidFill>
                  <a:schemeClr val="tx1"/>
                </a:solidFill>
                <a:effectLst/>
                <a:latin typeface="+mn-lt"/>
                <a:ea typeface="+mn-ea"/>
                <a:cs typeface="+mn-cs"/>
              </a:rPr>
              <a:t>Where do you feel your sense of smell?</a:t>
            </a:r>
          </a:p>
          <a:p>
            <a:pPr lvl="0"/>
            <a:r>
              <a:rPr lang="en-US" sz="1100" kern="1200" dirty="0">
                <a:solidFill>
                  <a:schemeClr val="tx1"/>
                </a:solidFill>
                <a:effectLst/>
                <a:latin typeface="+mn-lt"/>
                <a:ea typeface="+mn-ea"/>
                <a:cs typeface="+mn-cs"/>
              </a:rPr>
              <a:t>Place the chocolate in your mouth but DO NOT EAT!!</a:t>
            </a:r>
          </a:p>
          <a:p>
            <a:pPr lvl="0"/>
            <a:r>
              <a:rPr lang="en-US" sz="1100" kern="1200" dirty="0">
                <a:solidFill>
                  <a:schemeClr val="tx1"/>
                </a:solidFill>
                <a:effectLst/>
                <a:latin typeface="+mn-lt"/>
                <a:ea typeface="+mn-ea"/>
                <a:cs typeface="+mn-cs"/>
              </a:rPr>
              <a:t>How does it feel as it melts?</a:t>
            </a:r>
          </a:p>
          <a:p>
            <a:pPr lvl="0"/>
            <a:r>
              <a:rPr lang="en-US" sz="1100" kern="1200" dirty="0">
                <a:solidFill>
                  <a:schemeClr val="tx1"/>
                </a:solidFill>
                <a:effectLst/>
                <a:latin typeface="+mn-lt"/>
                <a:ea typeface="+mn-ea"/>
                <a:cs typeface="+mn-cs"/>
              </a:rPr>
              <a:t>Where in your mouth can you taste it?</a:t>
            </a:r>
          </a:p>
          <a:p>
            <a:pPr lvl="0"/>
            <a:r>
              <a:rPr lang="en-US" sz="1100" kern="1200" dirty="0">
                <a:solidFill>
                  <a:schemeClr val="tx1"/>
                </a:solidFill>
                <a:effectLst/>
                <a:latin typeface="+mn-lt"/>
                <a:ea typeface="+mn-ea"/>
                <a:cs typeface="+mn-cs"/>
              </a:rPr>
              <a:t>What is the consistency?</a:t>
            </a:r>
          </a:p>
          <a:p>
            <a:pPr lvl="0"/>
            <a:r>
              <a:rPr lang="en-US" sz="1100" kern="1200" dirty="0">
                <a:solidFill>
                  <a:schemeClr val="tx1"/>
                </a:solidFill>
                <a:effectLst/>
                <a:latin typeface="+mn-lt"/>
                <a:ea typeface="+mn-ea"/>
                <a:cs typeface="+mn-cs"/>
              </a:rPr>
              <a:t>What is happening with your mouth, teeth, tongue, lips as it melts?</a:t>
            </a:r>
          </a:p>
          <a:p>
            <a:pPr lvl="0"/>
            <a:r>
              <a:rPr lang="en-US" sz="1100" kern="1200" dirty="0">
                <a:solidFill>
                  <a:schemeClr val="tx1"/>
                </a:solidFill>
                <a:effectLst/>
                <a:latin typeface="+mn-lt"/>
                <a:ea typeface="+mn-ea"/>
                <a:cs typeface="+mn-cs"/>
              </a:rPr>
              <a:t>Move the chocolate around your mouth</a:t>
            </a:r>
          </a:p>
          <a:p>
            <a:pPr lvl="0"/>
            <a:r>
              <a:rPr lang="en-US" sz="1100" kern="1200" dirty="0">
                <a:solidFill>
                  <a:schemeClr val="tx1"/>
                </a:solidFill>
                <a:effectLst/>
                <a:latin typeface="+mn-lt"/>
                <a:ea typeface="+mn-ea"/>
                <a:cs typeface="+mn-cs"/>
              </a:rPr>
              <a:t>Does the area of taste change?</a:t>
            </a:r>
          </a:p>
          <a:p>
            <a:pPr lvl="0"/>
            <a:r>
              <a:rPr lang="en-US" sz="1100" kern="1200" dirty="0">
                <a:solidFill>
                  <a:schemeClr val="tx1"/>
                </a:solidFill>
                <a:effectLst/>
                <a:latin typeface="+mn-lt"/>
                <a:ea typeface="+mn-ea"/>
                <a:cs typeface="+mn-cs"/>
              </a:rPr>
              <a:t>Does the taste itself change?</a:t>
            </a:r>
          </a:p>
          <a:p>
            <a:pPr lvl="0"/>
            <a:r>
              <a:rPr lang="en-US" sz="1100" kern="1200" dirty="0">
                <a:solidFill>
                  <a:schemeClr val="tx1"/>
                </a:solidFill>
                <a:effectLst/>
                <a:latin typeface="+mn-lt"/>
                <a:ea typeface="+mn-ea"/>
                <a:cs typeface="+mn-cs"/>
              </a:rPr>
              <a:t>What is happening to the chocolate?</a:t>
            </a:r>
          </a:p>
          <a:p>
            <a:pPr lvl="0"/>
            <a:r>
              <a:rPr lang="en-US" sz="1100" kern="1200" dirty="0">
                <a:solidFill>
                  <a:schemeClr val="tx1"/>
                </a:solidFill>
                <a:effectLst/>
                <a:latin typeface="+mn-lt"/>
                <a:ea typeface="+mn-ea"/>
                <a:cs typeface="+mn-cs"/>
              </a:rPr>
              <a:t>How do you feel?</a:t>
            </a:r>
          </a:p>
          <a:p>
            <a:pPr lvl="0"/>
            <a:r>
              <a:rPr lang="en-US" sz="1100" kern="1200" dirty="0">
                <a:solidFill>
                  <a:schemeClr val="tx1"/>
                </a:solidFill>
                <a:effectLst/>
                <a:latin typeface="+mn-lt"/>
                <a:ea typeface="+mn-ea"/>
                <a:cs typeface="+mn-cs"/>
              </a:rPr>
              <a:t>Swallow the chocolate, focusing on the sensation.</a:t>
            </a:r>
          </a:p>
          <a:p>
            <a:pPr lvl="0"/>
            <a:r>
              <a:rPr lang="en-US" sz="1100" kern="1200" dirty="0">
                <a:solidFill>
                  <a:schemeClr val="tx1"/>
                </a:solidFill>
                <a:effectLst/>
                <a:latin typeface="+mn-lt"/>
                <a:ea typeface="+mn-ea"/>
                <a:cs typeface="+mn-cs"/>
              </a:rPr>
              <a:t>Is there a lingering taste?</a:t>
            </a:r>
          </a:p>
          <a:p>
            <a:pPr lvl="0"/>
            <a:r>
              <a:rPr lang="en-US" sz="1100" kern="1200" dirty="0">
                <a:solidFill>
                  <a:schemeClr val="tx1"/>
                </a:solidFill>
                <a:effectLst/>
                <a:latin typeface="+mn-lt"/>
                <a:ea typeface="+mn-ea"/>
                <a:cs typeface="+mn-cs"/>
              </a:rPr>
              <a:t>How do you feel physically and emotionally?</a:t>
            </a:r>
          </a:p>
          <a:p>
            <a:pPr lvl="0"/>
            <a:r>
              <a:rPr lang="en-US" sz="1100" kern="1200" dirty="0">
                <a:solidFill>
                  <a:schemeClr val="tx1"/>
                </a:solidFill>
                <a:effectLst/>
                <a:latin typeface="+mn-lt"/>
                <a:ea typeface="+mn-ea"/>
                <a:cs typeface="+mn-cs"/>
              </a:rPr>
              <a:t>Take a little while to consider the experience.</a:t>
            </a:r>
          </a:p>
          <a:p>
            <a:r>
              <a:rPr lang="en-US" sz="11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Tree>
    <p:extLst>
      <p:ext uri="{BB962C8B-B14F-4D97-AF65-F5344CB8AC3E}">
        <p14:creationId xmlns:p14="http://schemas.microsoft.com/office/powerpoint/2010/main" val="15549031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kern="1200" dirty="0">
                <a:solidFill>
                  <a:schemeClr val="tx1"/>
                </a:solidFill>
                <a:effectLst/>
                <a:latin typeface="+mn-lt"/>
                <a:ea typeface="+mn-ea"/>
                <a:cs typeface="+mn-cs"/>
              </a:rPr>
              <a:t>How was this different from your general chocolate-eating experiences?</a:t>
            </a:r>
          </a:p>
          <a:p>
            <a:pPr lvl="0"/>
            <a:r>
              <a:rPr lang="en-US" sz="1100" kern="1200" dirty="0">
                <a:solidFill>
                  <a:schemeClr val="tx1"/>
                </a:solidFill>
                <a:effectLst/>
                <a:latin typeface="+mn-lt"/>
                <a:ea typeface="+mn-ea"/>
                <a:cs typeface="+mn-cs"/>
              </a:rPr>
              <a:t>More intense? Frustrating? More pleasurable?</a:t>
            </a:r>
          </a:p>
          <a:p>
            <a:pPr lvl="0"/>
            <a:r>
              <a:rPr lang="en-US" sz="1100" kern="1200" dirty="0">
                <a:solidFill>
                  <a:schemeClr val="tx1"/>
                </a:solidFill>
                <a:effectLst/>
                <a:latin typeface="+mn-lt"/>
                <a:ea typeface="+mn-ea"/>
                <a:cs typeface="+mn-cs"/>
              </a:rPr>
              <a:t>Were you more aware of your emotions during the exercise?</a:t>
            </a:r>
          </a:p>
          <a:p>
            <a:pPr lvl="0"/>
            <a:r>
              <a:rPr lang="en-US" sz="1100" kern="1200" dirty="0">
                <a:solidFill>
                  <a:schemeClr val="tx1"/>
                </a:solidFill>
                <a:effectLst/>
                <a:latin typeface="+mn-lt"/>
                <a:ea typeface="+mn-ea"/>
                <a:cs typeface="+mn-cs"/>
              </a:rPr>
              <a:t>Would this change your future experience of eating chocolate?</a:t>
            </a:r>
          </a:p>
          <a:p>
            <a:pPr lvl="0"/>
            <a:r>
              <a:rPr lang="en-US" sz="1100" kern="1200" dirty="0">
                <a:solidFill>
                  <a:schemeClr val="tx1"/>
                </a:solidFill>
                <a:effectLst/>
                <a:latin typeface="+mn-lt"/>
                <a:ea typeface="+mn-ea"/>
                <a:cs typeface="+mn-cs"/>
              </a:rPr>
              <a:t>Why?</a:t>
            </a:r>
          </a:p>
          <a:p>
            <a:endParaRPr lang="en-US" dirty="0"/>
          </a:p>
        </p:txBody>
      </p:sp>
    </p:spTree>
    <p:extLst>
      <p:ext uri="{BB962C8B-B14F-4D97-AF65-F5344CB8AC3E}">
        <p14:creationId xmlns:p14="http://schemas.microsoft.com/office/powerpoint/2010/main" val="87879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You can incorporate </a:t>
            </a:r>
            <a:r>
              <a:rPr lang="en-US" sz="1100" b="0" i="0" kern="1200" baseline="0" dirty="0">
                <a:solidFill>
                  <a:schemeClr val="tx1"/>
                </a:solidFill>
                <a:effectLst/>
                <a:latin typeface="+mn-lt"/>
                <a:ea typeface="+mn-ea"/>
                <a:cs typeface="+mn-cs"/>
              </a:rPr>
              <a:t>mindful moments in your everyday activities, such as brushing your teeth, eating, or doing chores. As you go through these everyday activities,</a:t>
            </a:r>
            <a:r>
              <a:rPr lang="en-US" sz="1100" i="0" kern="1200" dirty="0">
                <a:solidFill>
                  <a:schemeClr val="tx1"/>
                </a:solidFill>
                <a:effectLst/>
                <a:latin typeface="+mn-lt"/>
                <a:ea typeface="+mn-ea"/>
                <a:cs typeface="+mn-cs"/>
              </a:rPr>
              <a:t> you can choose to slow down, </a:t>
            </a:r>
            <a:r>
              <a:rPr lang="en-US" sz="1100" b="1" i="0" kern="1200" dirty="0">
                <a:solidFill>
                  <a:schemeClr val="tx1"/>
                </a:solidFill>
                <a:effectLst/>
                <a:latin typeface="+mn-lt"/>
                <a:ea typeface="+mn-ea"/>
                <a:cs typeface="+mn-cs"/>
              </a:rPr>
              <a:t>engage</a:t>
            </a:r>
            <a:r>
              <a:rPr lang="en-US" sz="1100" b="1" i="0" kern="1200" baseline="0" dirty="0">
                <a:solidFill>
                  <a:schemeClr val="tx1"/>
                </a:solidFill>
                <a:effectLst/>
                <a:latin typeface="+mn-lt"/>
                <a:ea typeface="+mn-ea"/>
                <a:cs typeface="+mn-cs"/>
              </a:rPr>
              <a:t> your senses </a:t>
            </a:r>
            <a:r>
              <a:rPr lang="en-US" sz="1100" b="0" i="0" kern="1200" baseline="0" dirty="0">
                <a:solidFill>
                  <a:schemeClr val="tx1"/>
                </a:solidFill>
                <a:effectLst/>
                <a:latin typeface="+mn-lt"/>
                <a:ea typeface="+mn-ea"/>
                <a:cs typeface="+mn-cs"/>
              </a:rPr>
              <a:t>(like thinking about the physical sensations of what you’re doing, the smell, the colors and textures, your posture)</a:t>
            </a:r>
            <a:r>
              <a:rPr lang="en-US" sz="1100" i="0" kern="1200" baseline="0" dirty="0">
                <a:solidFill>
                  <a:schemeClr val="tx1"/>
                </a:solidFill>
                <a:effectLst/>
                <a:latin typeface="+mn-lt"/>
                <a:ea typeface="+mn-ea"/>
                <a:cs typeface="+mn-cs"/>
              </a:rPr>
              <a:t>,</a:t>
            </a:r>
            <a:r>
              <a:rPr lang="en-US" sz="1100" i="0" kern="1200" dirty="0">
                <a:solidFill>
                  <a:schemeClr val="tx1"/>
                </a:solidFill>
                <a:effectLst/>
                <a:latin typeface="+mn-lt"/>
                <a:ea typeface="+mn-ea"/>
                <a:cs typeface="+mn-cs"/>
              </a:rPr>
              <a:t> and pay attention to the actual task.</a:t>
            </a:r>
            <a:r>
              <a:rPr lang="en-US" sz="1100" i="0" kern="1200" baseline="0" dirty="0">
                <a:solidFill>
                  <a:schemeClr val="tx1"/>
                </a:solidFill>
                <a:effectLst/>
                <a:latin typeface="+mn-lt"/>
                <a:ea typeface="+mn-ea"/>
                <a:cs typeface="+mn-cs"/>
              </a:rPr>
              <a:t>  </a:t>
            </a:r>
            <a:br>
              <a:rPr lang="en-US" sz="1100" b="0" i="0" kern="1200" dirty="0">
                <a:solidFill>
                  <a:schemeClr val="tx1"/>
                </a:solidFill>
                <a:effectLst/>
                <a:latin typeface="+mn-lt"/>
                <a:ea typeface="+mn-ea"/>
                <a:cs typeface="+mn-cs"/>
              </a:rPr>
            </a:br>
            <a:endParaRPr lang="en-US" sz="1100" b="0" i="0" kern="1200" dirty="0">
              <a:solidFill>
                <a:schemeClr val="tx1"/>
              </a:solidFill>
              <a:effectLst/>
              <a:latin typeface="+mn-lt"/>
              <a:ea typeface="+mn-ea"/>
              <a:cs typeface="+mn-cs"/>
            </a:endParaRPr>
          </a:p>
          <a:p>
            <a:br>
              <a:rPr lang="en-US" sz="1100" b="0" i="0" kern="1200" dirty="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15519459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Here is a handout that provides different examples for incorporating small mindful moments in daily life. Some people think of this as “practical mindfulness”.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i="0" dirty="0"/>
          </a:p>
        </p:txBody>
      </p:sp>
    </p:spTree>
    <p:extLst>
      <p:ext uri="{BB962C8B-B14F-4D97-AF65-F5344CB8AC3E}">
        <p14:creationId xmlns:p14="http://schemas.microsoft.com/office/powerpoint/2010/main" val="3202606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baseline="0" dirty="0">
                <a:solidFill>
                  <a:schemeClr val="tx1"/>
                </a:solidFill>
                <a:effectLst/>
                <a:latin typeface="+mn-lt"/>
                <a:ea typeface="+mn-ea"/>
                <a:cs typeface="+mn-cs"/>
              </a:rPr>
              <a:t>In medicine, it can be helpful to take a mindful moment to clear your head as you’re</a:t>
            </a:r>
            <a:r>
              <a:rPr lang="en-US" sz="1100" i="0" kern="1200" dirty="0">
                <a:solidFill>
                  <a:schemeClr val="tx1"/>
                </a:solidFill>
                <a:effectLst/>
                <a:latin typeface="+mn-lt"/>
                <a:ea typeface="+mn-ea"/>
                <a:cs typeface="+mn-cs"/>
              </a:rPr>
              <a:t> doing certain activities, like washing your hands, or before entering a patients’ room. Most of the time, doctors </a:t>
            </a:r>
            <a:r>
              <a:rPr lang="en-US" sz="1100" i="0" kern="1200" baseline="0" dirty="0">
                <a:solidFill>
                  <a:schemeClr val="tx1"/>
                </a:solidFill>
                <a:effectLst/>
                <a:latin typeface="+mn-lt"/>
                <a:ea typeface="+mn-ea"/>
                <a:cs typeface="+mn-cs"/>
              </a:rPr>
              <a:t>tend to be “lost in their thoughts” during these activities, thinking about the next thing on their to-do list, or thinking about what just happened. </a:t>
            </a:r>
            <a:r>
              <a:rPr lang="en-US" sz="1100" i="0" kern="1200" dirty="0">
                <a:solidFill>
                  <a:schemeClr val="tx1"/>
                </a:solidFill>
                <a:effectLst/>
                <a:latin typeface="+mn-lt"/>
                <a:ea typeface="+mn-ea"/>
                <a:cs typeface="+mn-cs"/>
              </a:rPr>
              <a:t>Instead, you can choose to be in the moment: </a:t>
            </a:r>
          </a:p>
          <a:p>
            <a:endParaRPr lang="en-US" sz="1100" i="0" kern="1200" dirty="0">
              <a:solidFill>
                <a:schemeClr val="tx1"/>
              </a:solidFill>
              <a:effectLst/>
              <a:latin typeface="+mn-lt"/>
              <a:ea typeface="+mn-ea"/>
              <a:cs typeface="+mn-cs"/>
            </a:endParaRPr>
          </a:p>
          <a:p>
            <a:r>
              <a:rPr lang="en-US" sz="1100" i="0" kern="1200" dirty="0">
                <a:solidFill>
                  <a:schemeClr val="tx1"/>
                </a:solidFill>
                <a:effectLst/>
                <a:latin typeface="+mn-lt"/>
                <a:ea typeface="+mn-ea"/>
                <a:cs typeface="+mn-cs"/>
              </a:rPr>
              <a:t> Slow down and pay attention to the actual task.</a:t>
            </a:r>
            <a:r>
              <a:rPr lang="en-US" sz="1100" i="0" kern="1200" baseline="0" dirty="0">
                <a:solidFill>
                  <a:schemeClr val="tx1"/>
                </a:solidFill>
                <a:effectLst/>
                <a:latin typeface="+mn-lt"/>
                <a:ea typeface="+mn-ea"/>
                <a:cs typeface="+mn-cs"/>
              </a:rPr>
              <a:t> For instance, if you’re </a:t>
            </a:r>
            <a:r>
              <a:rPr lang="en-US" sz="1100" i="0" kern="1200" dirty="0">
                <a:solidFill>
                  <a:schemeClr val="tx1"/>
                </a:solidFill>
                <a:effectLst/>
                <a:latin typeface="+mn-lt"/>
                <a:ea typeface="+mn-ea"/>
                <a:cs typeface="+mn-cs"/>
              </a:rPr>
              <a:t>washing your hands before</a:t>
            </a:r>
            <a:r>
              <a:rPr lang="en-US" sz="1100" i="0" kern="1200" baseline="0" dirty="0">
                <a:solidFill>
                  <a:schemeClr val="tx1"/>
                </a:solidFill>
                <a:effectLst/>
                <a:latin typeface="+mn-lt"/>
                <a:ea typeface="+mn-ea"/>
                <a:cs typeface="+mn-cs"/>
              </a:rPr>
              <a:t> a procedure</a:t>
            </a:r>
            <a:r>
              <a:rPr lang="en-US" sz="1100" i="0" kern="1200" dirty="0">
                <a:solidFill>
                  <a:schemeClr val="tx1"/>
                </a:solidFill>
                <a:effectLst/>
                <a:latin typeface="+mn-lt"/>
                <a:ea typeface="+mn-ea"/>
                <a:cs typeface="+mn-cs"/>
              </a:rPr>
              <a:t>- you may take a moment to notice the feeling of warm water on your hands, the scent of the soap, your posture, and the movement of your</a:t>
            </a:r>
            <a:r>
              <a:rPr lang="en-US" sz="1100" i="0" kern="1200" baseline="0" dirty="0">
                <a:solidFill>
                  <a:schemeClr val="tx1"/>
                </a:solidFill>
                <a:effectLst/>
                <a:latin typeface="+mn-lt"/>
                <a:ea typeface="+mn-ea"/>
                <a:cs typeface="+mn-cs"/>
              </a:rPr>
              <a:t> hands. </a:t>
            </a:r>
          </a:p>
          <a:p>
            <a:endParaRPr lang="en-US" sz="1100" i="0" kern="1200" baseline="0" dirty="0">
              <a:solidFill>
                <a:schemeClr val="tx1"/>
              </a:solidFill>
              <a:effectLst/>
              <a:latin typeface="+mn-lt"/>
              <a:ea typeface="+mn-ea"/>
              <a:cs typeface="+mn-cs"/>
            </a:endParaRPr>
          </a:p>
          <a:p>
            <a:r>
              <a:rPr lang="en-US" sz="1100" i="0" kern="1200" baseline="0" dirty="0">
                <a:solidFill>
                  <a:schemeClr val="tx1"/>
                </a:solidFill>
                <a:effectLst/>
                <a:latin typeface="+mn-lt"/>
                <a:ea typeface="+mn-ea"/>
                <a:cs typeface="+mn-cs"/>
              </a:rPr>
              <a:t>Some doctors find it to be beneficial to take a mindful moment to clear their minds right before entering a patients’ rooms, and they may use the doorknob as a cue to take a mindful moment. As you’re reaching for the doorknob, you can take a deep breath, notice the air flowing through your nose as you breathe in, feel the cold of the air in your nostrils, hold the breathe for a few seconds, and then breathe out through your mouth. This quick act of breathing in through your nose, holding, and breathing out through your mouth, can serve as a nice way to clear your mind of what’s going on outside, and so that you can enter your patients’ room with a clean slate. </a:t>
            </a:r>
            <a:br>
              <a:rPr lang="en-US" sz="1100" b="0" i="0" kern="1200" dirty="0">
                <a:solidFill>
                  <a:schemeClr val="tx1"/>
                </a:solidFill>
                <a:effectLst/>
                <a:latin typeface="+mn-lt"/>
                <a:ea typeface="+mn-ea"/>
                <a:cs typeface="+mn-cs"/>
              </a:rPr>
            </a:br>
            <a:endParaRPr lang="en-US" sz="1100" b="0" i="0" kern="1200" dirty="0">
              <a:solidFill>
                <a:schemeClr val="tx1"/>
              </a:solidFill>
              <a:effectLst/>
              <a:latin typeface="+mn-lt"/>
              <a:ea typeface="+mn-ea"/>
              <a:cs typeface="+mn-cs"/>
            </a:endParaRPr>
          </a:p>
          <a:p>
            <a:br>
              <a:rPr lang="en-US" sz="1100" b="0" i="0" kern="1200" dirty="0">
                <a:solidFill>
                  <a:schemeClr val="tx1"/>
                </a:solidFill>
                <a:effectLst/>
                <a:latin typeface="+mn-lt"/>
                <a:ea typeface="+mn-ea"/>
                <a:cs typeface="+mn-cs"/>
              </a:rPr>
            </a:br>
            <a:endParaRPr lang="en-US" dirty="0"/>
          </a:p>
        </p:txBody>
      </p:sp>
    </p:spTree>
    <p:extLst>
      <p:ext uri="{BB962C8B-B14F-4D97-AF65-F5344CB8AC3E}">
        <p14:creationId xmlns:p14="http://schemas.microsoft.com/office/powerpoint/2010/main" val="33034040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Just like how you might integrate exercise in your daily life formally by going to the gym and lifting weights, </a:t>
            </a:r>
            <a:r>
              <a:rPr lang="en-US" sz="1100" i="0" kern="1200" dirty="0">
                <a:solidFill>
                  <a:schemeClr val="tx1"/>
                </a:solidFill>
                <a:effectLst/>
                <a:latin typeface="+mn-lt"/>
                <a:ea typeface="+mn-ea"/>
                <a:cs typeface="+mn-cs"/>
              </a:rPr>
              <a:t>meditation allows us to</a:t>
            </a:r>
            <a:r>
              <a:rPr lang="en-US" sz="1100" i="0" kern="1200" baseline="0" dirty="0">
                <a:solidFill>
                  <a:schemeClr val="tx1"/>
                </a:solidFill>
                <a:effectLst/>
                <a:latin typeface="+mn-lt"/>
                <a:ea typeface="+mn-ea"/>
                <a:cs typeface="+mn-cs"/>
              </a:rPr>
              <a:t> practice mindfulness</a:t>
            </a:r>
            <a:r>
              <a:rPr lang="en-US" sz="1100" i="0" kern="1200" dirty="0">
                <a:solidFill>
                  <a:schemeClr val="tx1"/>
                </a:solidFill>
                <a:effectLst/>
                <a:latin typeface="+mn-lt"/>
                <a:ea typeface="+mn-ea"/>
                <a:cs typeface="+mn-cs"/>
              </a:rPr>
              <a:t> formally by sitting still and</a:t>
            </a:r>
            <a:r>
              <a:rPr lang="en-US" sz="1100" b="0" i="0" kern="1200" baseline="0" dirty="0">
                <a:solidFill>
                  <a:schemeClr val="tx1"/>
                </a:solidFill>
                <a:effectLst/>
                <a:latin typeface="+mn-lt"/>
                <a:ea typeface="+mn-ea"/>
                <a:cs typeface="+mn-cs"/>
              </a:rPr>
              <a:t> practice being aware and present in the moment, without doing anything else for a dedicated amount of time. </a:t>
            </a:r>
            <a:r>
              <a:rPr lang="en-US" sz="1100" i="0" kern="1200" dirty="0">
                <a:solidFill>
                  <a:schemeClr val="tx1"/>
                </a:solidFill>
                <a:effectLst/>
                <a:latin typeface="+mn-lt"/>
                <a:ea typeface="+mn-ea"/>
                <a:cs typeface="+mn-cs"/>
              </a:rPr>
              <a:t>Think of meditation as “attention training.” And attention training helps our ability to be present. </a:t>
            </a:r>
            <a:endParaRPr lang="en-US" i="0" dirty="0"/>
          </a:p>
        </p:txBody>
      </p:sp>
    </p:spTree>
    <p:extLst>
      <p:ext uri="{BB962C8B-B14F-4D97-AF65-F5344CB8AC3E}">
        <p14:creationId xmlns:p14="http://schemas.microsoft.com/office/powerpoint/2010/main" val="14462617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Now we are going to spend the next 5 minutes going through a guided mindfulness meditation. For this kind of practice, it’s best to find a posture that allows you to be comfortable and relaxed but also alert. </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Do your best to follow the verbal instructions, but don’t worry if you find your mind wandering - that's normal and expected! One common misunderstanding is that meditation is about "clearing your mind." Everyone’s mind wanders; that’s what our minds naturally do. The practice is not to "clear your mind" but to notice that your mind has wandered, and when you do, just gently bring your attention back to your breath. This will likely happen many, many times in 5 minutes!</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Do your best to not judge yourself or get frustrated…remember, the point is not to have a mind empty of thoughts. The point of the exercise is to get better and better at noticing you’ve wandered and then gently and kindly bringing your focus back to your breath.</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Do you have any questions?</a:t>
            </a:r>
          </a:p>
          <a:p>
            <a:r>
              <a:rPr lang="en-US" sz="1100" kern="1200" dirty="0">
                <a:solidFill>
                  <a:schemeClr val="tx1"/>
                </a:solidFill>
                <a:effectLst/>
                <a:latin typeface="+mn-lt"/>
                <a:ea typeface="+mn-ea"/>
                <a:cs typeface="+mn-cs"/>
              </a:rPr>
              <a:t> </a:t>
            </a:r>
          </a:p>
          <a:p>
            <a:r>
              <a:rPr lang="en-US" sz="1100" kern="1200" dirty="0">
                <a:solidFill>
                  <a:schemeClr val="tx1"/>
                </a:solidFill>
                <a:effectLst/>
                <a:latin typeface="+mn-lt"/>
                <a:ea typeface="+mn-ea"/>
                <a:cs typeface="+mn-cs"/>
              </a:rPr>
              <a:t>Loving Kindness Meditation (script in folder) – can also do breath awareness  meditation or alternate meditation.</a:t>
            </a:r>
          </a:p>
          <a:p>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In this meditation on lovingkindness, allow yourself to switch from the usual mode of doing to a mode of non-doing. Of simply being. As your body becomes still, bring your attention to the fact that you are breathing. And become aware of the movement of your breath as it comes into your body and as it leaves your body. Not manipulating the breath in any way or trying to change it. Simply being aware of it and of the feelings associated with breathing. And observing the breath deep down in your belly. Feeling the abdomen as it expands gently on the inbreath, and as it falls back towards your spine on the outbreath. Being totally here in each moment with each breath. Not trying to do anything, not trying to get any place, simply being with your breath. Giving full care and attention to each inbreath and to each outbreath. As they follow one after the other in a never ending cycle and flow.  If distracting thoughts arise, acknowledge them, then return to the practice.</a:t>
            </a:r>
          </a:p>
          <a:p>
            <a:r>
              <a:rPr lang="en-US" sz="1100" kern="1200" dirty="0">
                <a:solidFill>
                  <a:schemeClr val="tx1"/>
                </a:solidFill>
                <a:effectLst/>
                <a:latin typeface="+mn-lt"/>
                <a:ea typeface="+mn-ea"/>
                <a:cs typeface="+mn-cs"/>
              </a:rPr>
              <a:t>And now bringing to mind someone for whom you have deep feelings of love. Seeing or sensing this person and noticing your feelings for them arise in your body. It may be simply a smile that spreads across your face, or your chest becomes warm. Whatever the effects, allow them to be felt.</a:t>
            </a:r>
          </a:p>
          <a:p>
            <a:r>
              <a:rPr lang="en-US" sz="1100" kern="1200" dirty="0">
                <a:solidFill>
                  <a:schemeClr val="tx1"/>
                </a:solidFill>
                <a:effectLst/>
                <a:latin typeface="+mn-lt"/>
                <a:ea typeface="+mn-ea"/>
                <a:cs typeface="+mn-cs"/>
              </a:rPr>
              <a:t>Now letting go of this person in your imagination, and keeping in awareness the feelings that have arisen.</a:t>
            </a:r>
          </a:p>
          <a:p>
            <a:r>
              <a:rPr lang="en-US" sz="1100" kern="1200" dirty="0">
                <a:solidFill>
                  <a:schemeClr val="tx1"/>
                </a:solidFill>
                <a:effectLst/>
                <a:latin typeface="+mn-lt"/>
                <a:ea typeface="+mn-ea"/>
                <a:cs typeface="+mn-cs"/>
              </a:rPr>
              <a:t>Bring yourself to mind now. And seeing if you can offer lovingkindness to yourself, by letting these words become your words…</a:t>
            </a:r>
          </a:p>
          <a:p>
            <a:r>
              <a:rPr lang="en-US" sz="1100" b="1" i="1" kern="1200" dirty="0">
                <a:solidFill>
                  <a:schemeClr val="tx1"/>
                </a:solidFill>
                <a:effectLst/>
                <a:latin typeface="+mn-lt"/>
                <a:ea typeface="+mn-ea"/>
                <a:cs typeface="+mn-cs"/>
              </a:rPr>
              <a:t>May I be happy</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May I be healthy</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May I ride the waves of my life</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May I live in peace</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No matter what I am given</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And noticing the feelings that arise and letting them be, as you look within yourself with mindfulness and equanimity.</a:t>
            </a:r>
          </a:p>
          <a:p>
            <a:r>
              <a:rPr lang="en-US" sz="1100" kern="1200" dirty="0">
                <a:solidFill>
                  <a:schemeClr val="tx1"/>
                </a:solidFill>
                <a:effectLst/>
                <a:latin typeface="+mn-lt"/>
                <a:ea typeface="+mn-ea"/>
                <a:cs typeface="+mn-cs"/>
              </a:rPr>
              <a:t>When you are comfortable, try offering </a:t>
            </a:r>
            <a:r>
              <a:rPr lang="en-US" sz="1100" kern="1200" dirty="0" err="1">
                <a:solidFill>
                  <a:schemeClr val="tx1"/>
                </a:solidFill>
                <a:effectLst/>
                <a:latin typeface="+mn-lt"/>
                <a:ea typeface="+mn-ea"/>
                <a:cs typeface="+mn-cs"/>
              </a:rPr>
              <a:t>lovingkindess</a:t>
            </a:r>
            <a:r>
              <a:rPr lang="en-US" sz="1100" kern="1200" dirty="0">
                <a:solidFill>
                  <a:schemeClr val="tx1"/>
                </a:solidFill>
                <a:effectLst/>
                <a:latin typeface="+mn-lt"/>
                <a:ea typeface="+mn-ea"/>
                <a:cs typeface="+mn-cs"/>
              </a:rPr>
              <a:t> to someone who supports you, who has always "been on your side." Bringing this person to mind, imagining them perhaps across from you, and letting these words become your words…</a:t>
            </a:r>
          </a:p>
          <a:p>
            <a:r>
              <a:rPr lang="en-US" sz="1100" i="1" kern="1200" dirty="0">
                <a:solidFill>
                  <a:schemeClr val="tx1"/>
                </a:solidFill>
                <a:effectLst/>
                <a:latin typeface="+mn-lt"/>
                <a:ea typeface="+mn-ea"/>
                <a:cs typeface="+mn-cs"/>
              </a:rPr>
              <a:t> </a:t>
            </a:r>
            <a:r>
              <a:rPr lang="en-US" sz="1100" b="1" i="1" kern="1200" dirty="0">
                <a:solidFill>
                  <a:schemeClr val="tx1"/>
                </a:solidFill>
                <a:effectLst/>
                <a:latin typeface="+mn-lt"/>
                <a:ea typeface="+mn-ea"/>
                <a:cs typeface="+mn-cs"/>
              </a:rPr>
              <a:t>May you be happy</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May you be healthy</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May you ride the waves of your life</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May you live in peace</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No matter what you are given</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Once your feelings flow easily to a loved one, turn your attention now to someone with whom you have difficulty - it’s best not to start with the most difficult person, but perhaps someone who brings up feelings or irritation or annoyance. And seeing if you can let these words become your words as you keep this person in awareness…</a:t>
            </a:r>
          </a:p>
          <a:p>
            <a:r>
              <a:rPr lang="en-US" sz="1100" kern="1200" dirty="0">
                <a:solidFill>
                  <a:schemeClr val="tx1"/>
                </a:solidFill>
                <a:effectLst/>
                <a:latin typeface="+mn-lt"/>
                <a:ea typeface="+mn-ea"/>
                <a:cs typeface="+mn-cs"/>
              </a:rPr>
              <a:t> </a:t>
            </a:r>
            <a:r>
              <a:rPr lang="en-US" sz="1100" b="1" i="1" kern="1200" dirty="0">
                <a:solidFill>
                  <a:schemeClr val="tx1"/>
                </a:solidFill>
                <a:effectLst/>
                <a:latin typeface="+mn-lt"/>
                <a:ea typeface="+mn-ea"/>
                <a:cs typeface="+mn-cs"/>
              </a:rPr>
              <a:t>May you be happy</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May you be healthy</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May you ride the waves of your life</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May you live in peace</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No matter what you are given</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Notice the sensations and feelings that arise within you. And seeing if you can just allow them and let them be.</a:t>
            </a:r>
          </a:p>
          <a:p>
            <a:r>
              <a:rPr lang="en-US" sz="1100" kern="1200" dirty="0">
                <a:solidFill>
                  <a:schemeClr val="tx1"/>
                </a:solidFill>
                <a:effectLst/>
                <a:latin typeface="+mn-lt"/>
                <a:ea typeface="+mn-ea"/>
                <a:cs typeface="+mn-cs"/>
              </a:rPr>
              <a:t>And now bringing to mind the broader community of which you are a part. You might imagine your family, your workmates, your neighbors, or fan out your attention until you include all persons and creatures on the planet. And including yourself in this offering of lovingkindness, as you let these words become your words…</a:t>
            </a:r>
          </a:p>
          <a:p>
            <a:r>
              <a:rPr lang="en-US" sz="1100" kern="1200" dirty="0">
                <a:solidFill>
                  <a:schemeClr val="tx1"/>
                </a:solidFill>
                <a:effectLst/>
                <a:latin typeface="+mn-lt"/>
                <a:ea typeface="+mn-ea"/>
                <a:cs typeface="+mn-cs"/>
              </a:rPr>
              <a:t> </a:t>
            </a:r>
            <a:r>
              <a:rPr lang="en-US" sz="1100" b="1" i="1" kern="1200" dirty="0">
                <a:solidFill>
                  <a:schemeClr val="tx1"/>
                </a:solidFill>
                <a:effectLst/>
                <a:latin typeface="+mn-lt"/>
                <a:ea typeface="+mn-ea"/>
                <a:cs typeface="+mn-cs"/>
              </a:rPr>
              <a:t>May we be happy</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May we be healthy</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May we ride the waves of our lives</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May we live in peace</a:t>
            </a:r>
            <a:endParaRPr lang="en-US" sz="1100" kern="1200" dirty="0">
              <a:solidFill>
                <a:schemeClr val="tx1"/>
              </a:solidFill>
              <a:effectLst/>
              <a:latin typeface="+mn-lt"/>
              <a:ea typeface="+mn-ea"/>
              <a:cs typeface="+mn-cs"/>
            </a:endParaRPr>
          </a:p>
          <a:p>
            <a:r>
              <a:rPr lang="en-US" sz="1100" b="1" i="1" kern="1200" dirty="0">
                <a:solidFill>
                  <a:schemeClr val="tx1"/>
                </a:solidFill>
                <a:effectLst/>
                <a:latin typeface="+mn-lt"/>
                <a:ea typeface="+mn-ea"/>
                <a:cs typeface="+mn-cs"/>
              </a:rPr>
              <a:t>No matter what we are given</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Notice the sensations and feelings that arise within you. Sitting with them for a few moments until you are ready to end the practice.</a:t>
            </a:r>
          </a:p>
          <a:p>
            <a:endParaRPr lang="en-US" dirty="0"/>
          </a:p>
        </p:txBody>
      </p:sp>
    </p:spTree>
    <p:extLst>
      <p:ext uri="{BB962C8B-B14F-4D97-AF65-F5344CB8AC3E}">
        <p14:creationId xmlns:p14="http://schemas.microsoft.com/office/powerpoint/2010/main" val="126324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a:solidFill>
                  <a:schemeClr val="tx1"/>
                </a:solidFill>
                <a:effectLst/>
                <a:latin typeface="+mn-lt"/>
                <a:ea typeface="+mn-ea"/>
                <a:cs typeface="+mn-cs"/>
              </a:rPr>
              <a:t>How was that for you? </a:t>
            </a:r>
            <a:r>
              <a:rPr lang="en-US" sz="1100" b="1" kern="120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What was it like for you to practice noticing your thoughts and feelings as they distracted you? Like any skill, this will indeed get easier with practice.</a:t>
            </a:r>
          </a:p>
          <a:p>
            <a:r>
              <a:rPr lang="en-US" sz="1100" i="1" kern="1200" dirty="0">
                <a:solidFill>
                  <a:schemeClr val="tx1"/>
                </a:solidFill>
                <a:effectLst/>
                <a:latin typeface="+mn-lt"/>
                <a:ea typeface="+mn-ea"/>
                <a:cs typeface="+mn-cs"/>
              </a:rPr>
              <a:t> </a:t>
            </a:r>
            <a:endParaRPr lang="en-US" sz="1100" kern="1200" dirty="0">
              <a:solidFill>
                <a:schemeClr val="tx1"/>
              </a:solidFill>
              <a:effectLst/>
              <a:latin typeface="+mn-lt"/>
              <a:ea typeface="+mn-ea"/>
              <a:cs typeface="+mn-cs"/>
            </a:endParaRPr>
          </a:p>
          <a:p>
            <a:r>
              <a:rPr lang="en-US" sz="1100" kern="1200" dirty="0">
                <a:solidFill>
                  <a:schemeClr val="tx1"/>
                </a:solidFill>
                <a:effectLst/>
                <a:latin typeface="+mn-lt"/>
                <a:ea typeface="+mn-ea"/>
                <a:cs typeface="+mn-cs"/>
              </a:rPr>
              <a:t>When we set an intention to be more fully in the present moment, we may also find that we become more aware of the many, many thoughts and emotions that are constantly arising for us. </a:t>
            </a:r>
          </a:p>
          <a:p>
            <a:r>
              <a:rPr lang="en-US" sz="1100" kern="1200" dirty="0">
                <a:solidFill>
                  <a:schemeClr val="tx1"/>
                </a:solidFill>
                <a:effectLst/>
                <a:latin typeface="+mn-lt"/>
                <a:ea typeface="+mn-ea"/>
                <a:cs typeface="+mn-cs"/>
              </a:rPr>
              <a:t> </a:t>
            </a:r>
          </a:p>
          <a:p>
            <a:pPr lvl="0"/>
            <a:r>
              <a:rPr lang="en-US" sz="1100" kern="1200" dirty="0">
                <a:solidFill>
                  <a:schemeClr val="tx1"/>
                </a:solidFill>
                <a:effectLst/>
                <a:latin typeface="+mn-lt"/>
                <a:ea typeface="+mn-ea"/>
                <a:cs typeface="+mn-cs"/>
              </a:rPr>
              <a:t>If we try to forcefully push our thoughts and feelings away/out of our minds, they tend to become stronger and can take up even more of our attention. </a:t>
            </a:r>
          </a:p>
          <a:p>
            <a:pPr lvl="0"/>
            <a:r>
              <a:rPr lang="en-US" sz="1100" kern="1200" dirty="0">
                <a:solidFill>
                  <a:schemeClr val="tx1"/>
                </a:solidFill>
                <a:effectLst/>
                <a:latin typeface="+mn-lt"/>
                <a:ea typeface="+mn-ea"/>
                <a:cs typeface="+mn-cs"/>
              </a:rPr>
              <a:t>Instead, we can practice just simply noticing that they are there--without feeling like we have to DO anything about them. </a:t>
            </a:r>
          </a:p>
          <a:p>
            <a:pPr lvl="0"/>
            <a:r>
              <a:rPr lang="en-US" sz="1100" kern="1200" dirty="0">
                <a:solidFill>
                  <a:schemeClr val="tx1"/>
                </a:solidFill>
                <a:effectLst/>
                <a:latin typeface="+mn-lt"/>
                <a:ea typeface="+mn-ea"/>
                <a:cs typeface="+mn-cs"/>
              </a:rPr>
              <a:t>Thoughts will often remain in the background, but we can practice just letting them be there and return our attention to the breath instead.</a:t>
            </a:r>
          </a:p>
        </p:txBody>
      </p:sp>
    </p:spTree>
    <p:extLst>
      <p:ext uri="{BB962C8B-B14F-4D97-AF65-F5344CB8AC3E}">
        <p14:creationId xmlns:p14="http://schemas.microsoft.com/office/powerpoint/2010/main" val="1556493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i="0" kern="1200" baseline="0" dirty="0">
                <a:solidFill>
                  <a:schemeClr val="tx1"/>
                </a:solidFill>
                <a:effectLst/>
                <a:latin typeface="+mn-lt"/>
                <a:ea typeface="+mn-ea"/>
                <a:cs typeface="+mn-cs"/>
              </a:rPr>
              <a:t>There are many different types that you can do to practice mindfulness. There are specific ones focused on mindfulness in medicine. There are some that involve affirmations. There are some for calming you down when you are feeling stressed that are really focused on your breath. Some of them are printed on the handout – one involves a task that’s called dropping an anchor which can help anchor  or ground your attention in any present moment. There’s a meditation you can do that involves thinking of a color that you find particularly calming or soothing and doing a meditation in which you visualize that color run all through your body. These small activities can really be helpful in de-activating your stress response when you’re feeling heightened levels of stress, and just calming you down when you need it.</a:t>
            </a:r>
          </a:p>
        </p:txBody>
      </p:sp>
    </p:spTree>
    <p:extLst>
      <p:ext uri="{BB962C8B-B14F-4D97-AF65-F5344CB8AC3E}">
        <p14:creationId xmlns:p14="http://schemas.microsoft.com/office/powerpoint/2010/main" val="34940861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Consistency is more important than quantity when it comes to integrating</a:t>
            </a:r>
            <a:r>
              <a:rPr lang="en-US" sz="1100" kern="1200" baseline="0" dirty="0">
                <a:solidFill>
                  <a:schemeClr val="tx1"/>
                </a:solidFill>
                <a:effectLst/>
                <a:latin typeface="+mn-lt"/>
                <a:ea typeface="+mn-ea"/>
                <a:cs typeface="+mn-cs"/>
              </a:rPr>
              <a:t> these practices into your daily routine</a:t>
            </a:r>
            <a:r>
              <a:rPr lang="en-US" sz="1100" kern="1200" dirty="0">
                <a:solidFill>
                  <a:schemeClr val="tx1"/>
                </a:solidFill>
                <a:effectLst/>
                <a:latin typeface="+mn-lt"/>
                <a:ea typeface="+mn-ea"/>
                <a:cs typeface="+mn-cs"/>
              </a:rPr>
              <a:t>. </a:t>
            </a:r>
            <a:r>
              <a:rPr lang="en-US" sz="1100" i="0" kern="1200" dirty="0">
                <a:solidFill>
                  <a:schemeClr val="tx1"/>
                </a:solidFill>
                <a:effectLst/>
                <a:latin typeface="+mn-lt"/>
                <a:ea typeface="+mn-ea"/>
                <a:cs typeface="+mn-cs"/>
              </a:rPr>
              <a:t> </a:t>
            </a:r>
            <a:r>
              <a:rPr lang="en-US" sz="1100" kern="1200" dirty="0">
                <a:solidFill>
                  <a:schemeClr val="tx1"/>
                </a:solidFill>
                <a:effectLst/>
                <a:latin typeface="+mn-lt"/>
                <a:ea typeface="+mn-ea"/>
                <a:cs typeface="+mn-cs"/>
              </a:rPr>
              <a:t>Just like trying</a:t>
            </a:r>
            <a:r>
              <a:rPr lang="en-US" sz="1100" kern="1200" baseline="0" dirty="0">
                <a:solidFill>
                  <a:schemeClr val="tx1"/>
                </a:solidFill>
                <a:effectLst/>
                <a:latin typeface="+mn-lt"/>
                <a:ea typeface="+mn-ea"/>
                <a:cs typeface="+mn-cs"/>
              </a:rPr>
              <a:t> to integrate</a:t>
            </a:r>
            <a:r>
              <a:rPr lang="en-US" sz="1100" kern="1200" dirty="0">
                <a:solidFill>
                  <a:schemeClr val="tx1"/>
                </a:solidFill>
                <a:effectLst/>
                <a:latin typeface="+mn-lt"/>
                <a:ea typeface="+mn-ea"/>
                <a:cs typeface="+mn-cs"/>
              </a:rPr>
              <a:t> weight training in your daily routine, it might be beneficial to start with meditating over small chunks of time, and slowly increase the amount of time to dedicate to mindfulness as you grow stronger. </a:t>
            </a:r>
            <a:endParaRPr lang="en-US" i="0" dirty="0"/>
          </a:p>
        </p:txBody>
      </p:sp>
    </p:spTree>
    <p:extLst>
      <p:ext uri="{BB962C8B-B14F-4D97-AF65-F5344CB8AC3E}">
        <p14:creationId xmlns:p14="http://schemas.microsoft.com/office/powerpoint/2010/main" val="2479537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Shape 6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3" name="Shape 63"/>
          <p:cNvSpPr txBox="1">
            <a:spLocks noGrp="1"/>
          </p:cNvSpPr>
          <p:nvPr>
            <p:ph type="body" idx="1"/>
          </p:nvPr>
        </p:nvSpPr>
        <p:spPr>
          <a:xfrm>
            <a:off x="701040" y="4415790"/>
            <a:ext cx="5608320" cy="4183380"/>
          </a:xfrm>
          <a:prstGeom prst="rect">
            <a:avLst/>
          </a:prstGeom>
        </p:spPr>
        <p:txBody>
          <a:bodyPr lIns="93162" tIns="93162" rIns="93162" bIns="93162"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Mindfulness is a practice that is part of our coping skills toolbox, and you'll see that mindfulness really underlies many of the other skills that we have talked about. Mindfulness practices allow </a:t>
            </a:r>
            <a:r>
              <a:rPr lang="en-US" dirty="0"/>
              <a:t>us to</a:t>
            </a:r>
            <a:r>
              <a:rPr lang="en-US" baseline="0" dirty="0"/>
              <a:t> train our attention to be more focused on the present moment.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What’s great about  mindfulness is that it can be used anywhere, it does not require any equipment, it doesn’t take more than a minute, sometimes you just need 30 seconds, and you can use it throughout the entire day. So what is mindfulness? </a:t>
            </a:r>
            <a:endParaRPr dirty="0"/>
          </a:p>
        </p:txBody>
      </p:sp>
    </p:spTree>
    <p:extLst>
      <p:ext uri="{BB962C8B-B14F-4D97-AF65-F5344CB8AC3E}">
        <p14:creationId xmlns:p14="http://schemas.microsoft.com/office/powerpoint/2010/main" val="36767926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74">
              <a:defRPr>
                <a:solidFill>
                  <a:schemeClr val="tx1"/>
                </a:solidFill>
                <a:latin typeface="Verdana" panose="020B0604030504040204" pitchFamily="34" charset="0"/>
              </a:defRPr>
            </a:lvl1pPr>
            <a:lvl2pPr marL="757066" indent="-291179" defTabSz="986774">
              <a:defRPr>
                <a:solidFill>
                  <a:schemeClr val="tx1"/>
                </a:solidFill>
                <a:latin typeface="Verdana" panose="020B0604030504040204" pitchFamily="34" charset="0"/>
              </a:defRPr>
            </a:lvl2pPr>
            <a:lvl3pPr marL="1164717" indent="-232943" defTabSz="986774">
              <a:defRPr>
                <a:solidFill>
                  <a:schemeClr val="tx1"/>
                </a:solidFill>
                <a:latin typeface="Verdana" panose="020B0604030504040204" pitchFamily="34" charset="0"/>
              </a:defRPr>
            </a:lvl3pPr>
            <a:lvl4pPr marL="1630604" indent="-232943" defTabSz="986774">
              <a:defRPr>
                <a:solidFill>
                  <a:schemeClr val="tx1"/>
                </a:solidFill>
                <a:latin typeface="Verdana" panose="020B0604030504040204" pitchFamily="34" charset="0"/>
              </a:defRPr>
            </a:lvl4pPr>
            <a:lvl5pPr marL="2096491" indent="-232943" defTabSz="986774">
              <a:defRPr>
                <a:solidFill>
                  <a:schemeClr val="tx1"/>
                </a:solidFill>
                <a:latin typeface="Verdana" panose="020B0604030504040204" pitchFamily="34" charset="0"/>
              </a:defRPr>
            </a:lvl5pPr>
            <a:lvl6pPr marL="2562377" indent="-232943" defTabSz="986774" eaLnBrk="0" fontAlgn="base" hangingPunct="0">
              <a:spcBef>
                <a:spcPct val="0"/>
              </a:spcBef>
              <a:spcAft>
                <a:spcPct val="0"/>
              </a:spcAft>
              <a:defRPr>
                <a:solidFill>
                  <a:schemeClr val="tx1"/>
                </a:solidFill>
                <a:latin typeface="Verdana" panose="020B0604030504040204" pitchFamily="34" charset="0"/>
              </a:defRPr>
            </a:lvl6pPr>
            <a:lvl7pPr marL="3028264" indent="-232943" defTabSz="986774" eaLnBrk="0" fontAlgn="base" hangingPunct="0">
              <a:spcBef>
                <a:spcPct val="0"/>
              </a:spcBef>
              <a:spcAft>
                <a:spcPct val="0"/>
              </a:spcAft>
              <a:defRPr>
                <a:solidFill>
                  <a:schemeClr val="tx1"/>
                </a:solidFill>
                <a:latin typeface="Verdana" panose="020B0604030504040204" pitchFamily="34" charset="0"/>
              </a:defRPr>
            </a:lvl7pPr>
            <a:lvl8pPr marL="3494151" indent="-232943" defTabSz="986774" eaLnBrk="0" fontAlgn="base" hangingPunct="0">
              <a:spcBef>
                <a:spcPct val="0"/>
              </a:spcBef>
              <a:spcAft>
                <a:spcPct val="0"/>
              </a:spcAft>
              <a:defRPr>
                <a:solidFill>
                  <a:schemeClr val="tx1"/>
                </a:solidFill>
                <a:latin typeface="Verdana" panose="020B0604030504040204" pitchFamily="34" charset="0"/>
              </a:defRPr>
            </a:lvl8pPr>
            <a:lvl9pPr marL="3960038" indent="-232943" defTabSz="986774" eaLnBrk="0" fontAlgn="base" hangingPunct="0">
              <a:spcBef>
                <a:spcPct val="0"/>
              </a:spcBef>
              <a:spcAft>
                <a:spcPct val="0"/>
              </a:spcAft>
              <a:defRPr>
                <a:solidFill>
                  <a:schemeClr val="tx1"/>
                </a:solidFill>
                <a:latin typeface="Verdana" panose="020B0604030504040204" pitchFamily="34" charset="0"/>
              </a:defRPr>
            </a:lvl9pPr>
          </a:lstStyle>
          <a:p>
            <a:fld id="{92BC6439-FF59-4449-B5A2-9E7749E8D0C3}" type="slidenum">
              <a:rPr lang="en-US" altLang="en-US">
                <a:latin typeface="Times New Roman" panose="02020603050405020304" pitchFamily="18" charset="0"/>
              </a:rPr>
              <a:pPr/>
              <a:t>30</a:t>
            </a:fld>
            <a:endParaRPr lang="en-US" altLang="en-US">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xfrm>
            <a:off x="485775" y="733425"/>
            <a:ext cx="6505575" cy="3659188"/>
          </a:xfrm>
          <a:ln/>
        </p:spPr>
      </p:sp>
      <p:sp>
        <p:nvSpPr>
          <p:cNvPr id="70660" name="Rectangle 3"/>
          <p:cNvSpPr>
            <a:spLocks noGrp="1" noChangeArrowheads="1"/>
          </p:cNvSpPr>
          <p:nvPr>
            <p:ph type="body" idx="1"/>
          </p:nvPr>
        </p:nvSpPr>
        <p:spPr>
          <a:xfrm>
            <a:off x="996386" y="4636903"/>
            <a:ext cx="5484989" cy="43915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3144199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74">
              <a:defRPr>
                <a:solidFill>
                  <a:schemeClr val="tx1"/>
                </a:solidFill>
                <a:latin typeface="Verdana" panose="020B0604030504040204" pitchFamily="34" charset="0"/>
              </a:defRPr>
            </a:lvl1pPr>
            <a:lvl2pPr marL="757066" indent="-291179" defTabSz="986774">
              <a:defRPr>
                <a:solidFill>
                  <a:schemeClr val="tx1"/>
                </a:solidFill>
                <a:latin typeface="Verdana" panose="020B0604030504040204" pitchFamily="34" charset="0"/>
              </a:defRPr>
            </a:lvl2pPr>
            <a:lvl3pPr marL="1164717" indent="-232943" defTabSz="986774">
              <a:defRPr>
                <a:solidFill>
                  <a:schemeClr val="tx1"/>
                </a:solidFill>
                <a:latin typeface="Verdana" panose="020B0604030504040204" pitchFamily="34" charset="0"/>
              </a:defRPr>
            </a:lvl3pPr>
            <a:lvl4pPr marL="1630604" indent="-232943" defTabSz="986774">
              <a:defRPr>
                <a:solidFill>
                  <a:schemeClr val="tx1"/>
                </a:solidFill>
                <a:latin typeface="Verdana" panose="020B0604030504040204" pitchFamily="34" charset="0"/>
              </a:defRPr>
            </a:lvl4pPr>
            <a:lvl5pPr marL="2096491" indent="-232943" defTabSz="986774">
              <a:defRPr>
                <a:solidFill>
                  <a:schemeClr val="tx1"/>
                </a:solidFill>
                <a:latin typeface="Verdana" panose="020B0604030504040204" pitchFamily="34" charset="0"/>
              </a:defRPr>
            </a:lvl5pPr>
            <a:lvl6pPr marL="2562377" indent="-232943" defTabSz="986774" eaLnBrk="0" fontAlgn="base" hangingPunct="0">
              <a:spcBef>
                <a:spcPct val="0"/>
              </a:spcBef>
              <a:spcAft>
                <a:spcPct val="0"/>
              </a:spcAft>
              <a:defRPr>
                <a:solidFill>
                  <a:schemeClr val="tx1"/>
                </a:solidFill>
                <a:latin typeface="Verdana" panose="020B0604030504040204" pitchFamily="34" charset="0"/>
              </a:defRPr>
            </a:lvl6pPr>
            <a:lvl7pPr marL="3028264" indent="-232943" defTabSz="986774" eaLnBrk="0" fontAlgn="base" hangingPunct="0">
              <a:spcBef>
                <a:spcPct val="0"/>
              </a:spcBef>
              <a:spcAft>
                <a:spcPct val="0"/>
              </a:spcAft>
              <a:defRPr>
                <a:solidFill>
                  <a:schemeClr val="tx1"/>
                </a:solidFill>
                <a:latin typeface="Verdana" panose="020B0604030504040204" pitchFamily="34" charset="0"/>
              </a:defRPr>
            </a:lvl7pPr>
            <a:lvl8pPr marL="3494151" indent="-232943" defTabSz="986774" eaLnBrk="0" fontAlgn="base" hangingPunct="0">
              <a:spcBef>
                <a:spcPct val="0"/>
              </a:spcBef>
              <a:spcAft>
                <a:spcPct val="0"/>
              </a:spcAft>
              <a:defRPr>
                <a:solidFill>
                  <a:schemeClr val="tx1"/>
                </a:solidFill>
                <a:latin typeface="Verdana" panose="020B0604030504040204" pitchFamily="34" charset="0"/>
              </a:defRPr>
            </a:lvl8pPr>
            <a:lvl9pPr marL="3960038" indent="-232943" defTabSz="986774" eaLnBrk="0" fontAlgn="base" hangingPunct="0">
              <a:spcBef>
                <a:spcPct val="0"/>
              </a:spcBef>
              <a:spcAft>
                <a:spcPct val="0"/>
              </a:spcAft>
              <a:defRPr>
                <a:solidFill>
                  <a:schemeClr val="tx1"/>
                </a:solidFill>
                <a:latin typeface="Verdana" panose="020B0604030504040204" pitchFamily="34" charset="0"/>
              </a:defRPr>
            </a:lvl9pPr>
          </a:lstStyle>
          <a:p>
            <a:fld id="{92BC6439-FF59-4449-B5A2-9E7749E8D0C3}" type="slidenum">
              <a:rPr lang="en-US" altLang="en-US">
                <a:latin typeface="Times New Roman" panose="02020603050405020304" pitchFamily="18" charset="0"/>
              </a:rPr>
              <a:pPr/>
              <a:t>31</a:t>
            </a:fld>
            <a:endParaRPr lang="en-US" altLang="en-US">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xfrm>
            <a:off x="485775" y="733425"/>
            <a:ext cx="6505575" cy="3659188"/>
          </a:xfrm>
          <a:ln/>
        </p:spPr>
      </p:sp>
      <p:sp>
        <p:nvSpPr>
          <p:cNvPr id="70660" name="Rectangle 3"/>
          <p:cNvSpPr>
            <a:spLocks noGrp="1" noChangeArrowheads="1"/>
          </p:cNvSpPr>
          <p:nvPr>
            <p:ph type="body" idx="1"/>
          </p:nvPr>
        </p:nvSpPr>
        <p:spPr>
          <a:xfrm>
            <a:off x="996386" y="4636903"/>
            <a:ext cx="5484989" cy="43915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493655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6774">
              <a:defRPr>
                <a:solidFill>
                  <a:schemeClr val="tx1"/>
                </a:solidFill>
                <a:latin typeface="Verdana" panose="020B0604030504040204" pitchFamily="34" charset="0"/>
              </a:defRPr>
            </a:lvl1pPr>
            <a:lvl2pPr marL="757066" indent="-291179" defTabSz="986774">
              <a:defRPr>
                <a:solidFill>
                  <a:schemeClr val="tx1"/>
                </a:solidFill>
                <a:latin typeface="Verdana" panose="020B0604030504040204" pitchFamily="34" charset="0"/>
              </a:defRPr>
            </a:lvl2pPr>
            <a:lvl3pPr marL="1164717" indent="-232943" defTabSz="986774">
              <a:defRPr>
                <a:solidFill>
                  <a:schemeClr val="tx1"/>
                </a:solidFill>
                <a:latin typeface="Verdana" panose="020B0604030504040204" pitchFamily="34" charset="0"/>
              </a:defRPr>
            </a:lvl3pPr>
            <a:lvl4pPr marL="1630604" indent="-232943" defTabSz="986774">
              <a:defRPr>
                <a:solidFill>
                  <a:schemeClr val="tx1"/>
                </a:solidFill>
                <a:latin typeface="Verdana" panose="020B0604030504040204" pitchFamily="34" charset="0"/>
              </a:defRPr>
            </a:lvl4pPr>
            <a:lvl5pPr marL="2096491" indent="-232943" defTabSz="986774">
              <a:defRPr>
                <a:solidFill>
                  <a:schemeClr val="tx1"/>
                </a:solidFill>
                <a:latin typeface="Verdana" panose="020B0604030504040204" pitchFamily="34" charset="0"/>
              </a:defRPr>
            </a:lvl5pPr>
            <a:lvl6pPr marL="2562377" indent="-232943" defTabSz="986774" eaLnBrk="0" fontAlgn="base" hangingPunct="0">
              <a:spcBef>
                <a:spcPct val="0"/>
              </a:spcBef>
              <a:spcAft>
                <a:spcPct val="0"/>
              </a:spcAft>
              <a:defRPr>
                <a:solidFill>
                  <a:schemeClr val="tx1"/>
                </a:solidFill>
                <a:latin typeface="Verdana" panose="020B0604030504040204" pitchFamily="34" charset="0"/>
              </a:defRPr>
            </a:lvl6pPr>
            <a:lvl7pPr marL="3028264" indent="-232943" defTabSz="986774" eaLnBrk="0" fontAlgn="base" hangingPunct="0">
              <a:spcBef>
                <a:spcPct val="0"/>
              </a:spcBef>
              <a:spcAft>
                <a:spcPct val="0"/>
              </a:spcAft>
              <a:defRPr>
                <a:solidFill>
                  <a:schemeClr val="tx1"/>
                </a:solidFill>
                <a:latin typeface="Verdana" panose="020B0604030504040204" pitchFamily="34" charset="0"/>
              </a:defRPr>
            </a:lvl7pPr>
            <a:lvl8pPr marL="3494151" indent="-232943" defTabSz="986774" eaLnBrk="0" fontAlgn="base" hangingPunct="0">
              <a:spcBef>
                <a:spcPct val="0"/>
              </a:spcBef>
              <a:spcAft>
                <a:spcPct val="0"/>
              </a:spcAft>
              <a:defRPr>
                <a:solidFill>
                  <a:schemeClr val="tx1"/>
                </a:solidFill>
                <a:latin typeface="Verdana" panose="020B0604030504040204" pitchFamily="34" charset="0"/>
              </a:defRPr>
            </a:lvl8pPr>
            <a:lvl9pPr marL="3960038" indent="-232943" defTabSz="986774" eaLnBrk="0" fontAlgn="base" hangingPunct="0">
              <a:spcBef>
                <a:spcPct val="0"/>
              </a:spcBef>
              <a:spcAft>
                <a:spcPct val="0"/>
              </a:spcAft>
              <a:defRPr>
                <a:solidFill>
                  <a:schemeClr val="tx1"/>
                </a:solidFill>
                <a:latin typeface="Verdana" panose="020B0604030504040204" pitchFamily="34" charset="0"/>
              </a:defRPr>
            </a:lvl9pPr>
          </a:lstStyle>
          <a:p>
            <a:fld id="{92BC6439-FF59-4449-B5A2-9E7749E8D0C3}" type="slidenum">
              <a:rPr lang="en-US" altLang="en-US">
                <a:latin typeface="Times New Roman" panose="02020603050405020304" pitchFamily="18" charset="0"/>
              </a:rPr>
              <a:pPr/>
              <a:t>32</a:t>
            </a:fld>
            <a:endParaRPr lang="en-US" altLang="en-US">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xfrm>
            <a:off x="485775" y="733425"/>
            <a:ext cx="6505575" cy="3659188"/>
          </a:xfrm>
          <a:ln/>
        </p:spPr>
      </p:sp>
      <p:sp>
        <p:nvSpPr>
          <p:cNvPr id="70660" name="Rectangle 3"/>
          <p:cNvSpPr>
            <a:spLocks noGrp="1" noChangeArrowheads="1"/>
          </p:cNvSpPr>
          <p:nvPr>
            <p:ph type="body" idx="1"/>
          </p:nvPr>
        </p:nvSpPr>
        <p:spPr>
          <a:xfrm>
            <a:off x="996386" y="4636903"/>
            <a:ext cx="5484989" cy="43915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4968407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important is it to practice what you preach? </a:t>
            </a:r>
          </a:p>
          <a:p>
            <a:r>
              <a:rPr lang="en-US" dirty="0"/>
              <a:t>Activities?</a:t>
            </a:r>
          </a:p>
        </p:txBody>
      </p:sp>
    </p:spTree>
    <p:extLst>
      <p:ext uri="{BB962C8B-B14F-4D97-AF65-F5344CB8AC3E}">
        <p14:creationId xmlns:p14="http://schemas.microsoft.com/office/powerpoint/2010/main" val="3157487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0" i="0" kern="1200" dirty="0">
                <a:solidFill>
                  <a:schemeClr val="tx1"/>
                </a:solidFill>
                <a:effectLst/>
                <a:latin typeface="+mn-lt"/>
                <a:ea typeface="+mn-ea"/>
                <a:cs typeface="+mn-cs"/>
              </a:rPr>
              <a:t>Sometimes it’s easier to understand what mindfulness is by describing what it’s </a:t>
            </a:r>
            <a:r>
              <a:rPr lang="en-US" sz="1100" b="0" i="1" kern="1200" dirty="0">
                <a:solidFill>
                  <a:schemeClr val="tx1"/>
                </a:solidFill>
                <a:effectLst/>
                <a:latin typeface="+mn-lt"/>
                <a:ea typeface="+mn-ea"/>
                <a:cs typeface="+mn-cs"/>
              </a:rPr>
              <a:t>not</a:t>
            </a:r>
            <a:r>
              <a:rPr lang="en-US" sz="1100" b="0" i="0" kern="1200" dirty="0">
                <a:solidFill>
                  <a:schemeClr val="tx1"/>
                </a:solidFill>
                <a:effectLst/>
                <a:latin typeface="+mn-lt"/>
                <a:ea typeface="+mn-ea"/>
                <a:cs typeface="+mn-cs"/>
              </a:rPr>
              <a:t>. </a:t>
            </a:r>
            <a:r>
              <a:rPr lang="en-US" sz="1100" i="0" kern="1200" dirty="0">
                <a:solidFill>
                  <a:schemeClr val="tx1"/>
                </a:solidFill>
                <a:effectLst/>
                <a:latin typeface="+mn-lt"/>
                <a:ea typeface="+mn-ea"/>
                <a:cs typeface="+mn-cs"/>
              </a:rPr>
              <a:t>“Mindlessness,” is the opposite of mindfulness.  </a:t>
            </a:r>
            <a:endParaRPr lang="en-US" i="0" dirty="0"/>
          </a:p>
        </p:txBody>
      </p:sp>
    </p:spTree>
    <p:extLst>
      <p:ext uri="{BB962C8B-B14F-4D97-AF65-F5344CB8AC3E}">
        <p14:creationId xmlns:p14="http://schemas.microsoft.com/office/powerpoint/2010/main" val="1649433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have you ever sat down to eat a meal and realized at the end of the meal that you forgot to enjoy your food, or even notice how it tasted? Instead you just shoveled food into your mouth in a zombie-like</a:t>
            </a:r>
            <a:r>
              <a:rPr lang="en-US" baseline="0" dirty="0"/>
              <a:t> fashion.</a:t>
            </a:r>
          </a:p>
          <a:p>
            <a:endParaRPr lang="en-US" dirty="0"/>
          </a:p>
          <a:p>
            <a:endParaRPr lang="en-US" dirty="0"/>
          </a:p>
        </p:txBody>
      </p:sp>
    </p:spTree>
    <p:extLst>
      <p:ext uri="{BB962C8B-B14F-4D97-AF65-F5344CB8AC3E}">
        <p14:creationId xmlns:p14="http://schemas.microsoft.com/office/powerpoint/2010/main" val="1885176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 how many of you</a:t>
            </a:r>
            <a:r>
              <a:rPr lang="en-US" baseline="0" dirty="0"/>
              <a:t> have </a:t>
            </a:r>
            <a:r>
              <a:rPr lang="en-US" sz="1100" i="0" kern="1200" dirty="0">
                <a:solidFill>
                  <a:schemeClr val="tx1"/>
                </a:solidFill>
                <a:effectLst/>
                <a:latin typeface="+mn-lt"/>
                <a:ea typeface="+mn-ea"/>
                <a:cs typeface="+mn-cs"/>
              </a:rPr>
              <a:t>been talking to someone, and realized you were distracted by other thoughts and missed what the other person was saying? </a:t>
            </a:r>
          </a:p>
          <a:p>
            <a:endParaRPr lang="en-US" dirty="0"/>
          </a:p>
        </p:txBody>
      </p:sp>
    </p:spTree>
    <p:extLst>
      <p:ext uri="{BB962C8B-B14F-4D97-AF65-F5344CB8AC3E}">
        <p14:creationId xmlns:p14="http://schemas.microsoft.com/office/powerpoint/2010/main" val="22368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type</a:t>
            </a:r>
            <a:r>
              <a:rPr lang="en-US" baseline="0" dirty="0"/>
              <a:t> of mindlessness is common. One study from Harvard found that on average, our minds tend to be “lost in thought” approximately 47% of the time.</a:t>
            </a:r>
            <a:endParaRPr lang="en-US" dirty="0"/>
          </a:p>
        </p:txBody>
      </p:sp>
    </p:spTree>
    <p:extLst>
      <p:ext uri="{BB962C8B-B14F-4D97-AF65-F5344CB8AC3E}">
        <p14:creationId xmlns:p14="http://schemas.microsoft.com/office/powerpoint/2010/main" val="1279222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solidFill>
                  <a:schemeClr val="bg1"/>
                </a:solidFill>
              </a:rPr>
              <a:t>So how do we break the cycle away from being lost in thought, distracted, or overwhelmed by difficult emotion and learn to be in the here and now and pay attention to the present moment? </a:t>
            </a:r>
            <a:endParaRPr lang="en-US" dirty="0"/>
          </a:p>
        </p:txBody>
      </p:sp>
    </p:spTree>
    <p:extLst>
      <p:ext uri="{BB962C8B-B14F-4D97-AF65-F5344CB8AC3E}">
        <p14:creationId xmlns:p14="http://schemas.microsoft.com/office/powerpoint/2010/main" val="13826420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dirty="0">
                <a:solidFill>
                  <a:schemeClr val="tx1"/>
                </a:solidFill>
                <a:effectLst/>
                <a:latin typeface="+mn-lt"/>
                <a:ea typeface="+mn-ea"/>
                <a:cs typeface="+mn-cs"/>
              </a:rPr>
              <a:t>Today we</a:t>
            </a:r>
            <a:r>
              <a:rPr lang="en-US" sz="1100" kern="1200" baseline="0" dirty="0">
                <a:solidFill>
                  <a:schemeClr val="tx1"/>
                </a:solidFill>
                <a:effectLst/>
                <a:latin typeface="+mn-lt"/>
                <a:ea typeface="+mn-ea"/>
                <a:cs typeface="+mn-cs"/>
              </a:rPr>
              <a:t> will be talking about a skill that allows us to</a:t>
            </a:r>
            <a:r>
              <a:rPr lang="en-US" sz="1100" kern="1200" dirty="0">
                <a:solidFill>
                  <a:schemeClr val="tx1"/>
                </a:solidFill>
                <a:effectLst/>
                <a:latin typeface="+mn-lt"/>
                <a:ea typeface="+mn-ea"/>
                <a:cs typeface="+mn-cs"/>
              </a:rPr>
              <a:t> consciously retrain our attention – called mindfulness.</a:t>
            </a:r>
            <a:r>
              <a:rPr lang="en-US" sz="1100" kern="1200" baseline="0" dirty="0">
                <a:solidFill>
                  <a:schemeClr val="tx1"/>
                </a:solidFill>
                <a:effectLst/>
                <a:latin typeface="+mn-lt"/>
                <a:ea typeface="+mn-ea"/>
                <a:cs typeface="+mn-cs"/>
              </a:rPr>
              <a:t> </a:t>
            </a:r>
            <a:endParaRPr lang="en-US" dirty="0"/>
          </a:p>
        </p:txBody>
      </p:sp>
    </p:spTree>
    <p:extLst>
      <p:ext uri="{BB962C8B-B14F-4D97-AF65-F5344CB8AC3E}">
        <p14:creationId xmlns:p14="http://schemas.microsoft.com/office/powerpoint/2010/main" val="2619588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dirty="0">
              <a:solidFill>
                <a:schemeClr val="dk2"/>
              </a:solidFill>
              <a:latin typeface="Lato"/>
              <a:ea typeface="Lato"/>
              <a:cs typeface="Lato"/>
              <a:sym typeface="Lato"/>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905951"/>
      </p:ext>
    </p:extLst>
  </p:cSld>
  <p:clrMapOvr>
    <a:masterClrMapping/>
  </p:clrMapOvr>
  <p:hf sldNum="0"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dirty="0">
              <a:solidFill>
                <a:schemeClr val="dk2"/>
              </a:solidFill>
              <a:latin typeface="Lato"/>
              <a:ea typeface="Lato"/>
              <a:cs typeface="Lato"/>
              <a:sym typeface="Lato"/>
            </a:endParaRPr>
          </a:p>
        </p:txBody>
      </p:sp>
    </p:spTree>
    <p:extLst>
      <p:ext uri="{BB962C8B-B14F-4D97-AF65-F5344CB8AC3E}">
        <p14:creationId xmlns:p14="http://schemas.microsoft.com/office/powerpoint/2010/main" val="1588128236"/>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dirty="0">
              <a:solidFill>
                <a:schemeClr val="dk2"/>
              </a:solidFill>
              <a:latin typeface="Lato"/>
              <a:ea typeface="Lato"/>
              <a:cs typeface="Lato"/>
              <a:sym typeface="Lato"/>
            </a:endParaRPr>
          </a:p>
        </p:txBody>
      </p:sp>
    </p:spTree>
    <p:extLst>
      <p:ext uri="{BB962C8B-B14F-4D97-AF65-F5344CB8AC3E}">
        <p14:creationId xmlns:p14="http://schemas.microsoft.com/office/powerpoint/2010/main" val="597013889"/>
      </p:ext>
    </p:extLst>
  </p:cSld>
  <p:clrMapOvr>
    <a:masterClrMapping/>
  </p:clrMapOvr>
  <p:hf sldNum="0"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20" name="Shape 20"/>
          <p:cNvSpPr txBox="1">
            <a:spLocks noGrp="1"/>
          </p:cNvSpPr>
          <p:nvPr>
            <p:ph type="title"/>
          </p:nvPr>
        </p:nvSpPr>
        <p:spPr>
          <a:xfrm>
            <a:off x="311700" y="391350"/>
            <a:ext cx="8520600" cy="6261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8490250" y="4681009"/>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dirty="0"/>
          </a:p>
        </p:txBody>
      </p:sp>
    </p:spTree>
    <p:extLst>
      <p:ext uri="{BB962C8B-B14F-4D97-AF65-F5344CB8AC3E}">
        <p14:creationId xmlns:p14="http://schemas.microsoft.com/office/powerpoint/2010/main" val="968833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10/17/21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dirty="0">
              <a:solidFill>
                <a:schemeClr val="dk2"/>
              </a:solidFill>
              <a:latin typeface="Lato"/>
              <a:ea typeface="Lato"/>
              <a:cs typeface="Lato"/>
              <a:sym typeface="Lato"/>
            </a:endParaRPr>
          </a:p>
        </p:txBody>
      </p:sp>
    </p:spTree>
    <p:extLst>
      <p:ext uri="{BB962C8B-B14F-4D97-AF65-F5344CB8AC3E}">
        <p14:creationId xmlns:p14="http://schemas.microsoft.com/office/powerpoint/2010/main" val="8153220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10/17/21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dirty="0">
              <a:solidFill>
                <a:schemeClr val="dk2"/>
              </a:solidFill>
              <a:latin typeface="Lato"/>
              <a:ea typeface="Lato"/>
              <a:cs typeface="Lato"/>
              <a:sym typeface="Lato"/>
            </a:endParaRPr>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4106"/>
      </p:ext>
    </p:extLst>
  </p:cSld>
  <p:clrMapOvr>
    <a:masterClrMapping/>
  </p:clrMapOvr>
  <p:hf sldNum="0"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10/17/21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dirty="0">
              <a:solidFill>
                <a:schemeClr val="dk2"/>
              </a:solidFill>
              <a:latin typeface="Lato"/>
              <a:ea typeface="Lato"/>
              <a:cs typeface="Lato"/>
              <a:sym typeface="Lato"/>
            </a:endParaRPr>
          </a:p>
        </p:txBody>
      </p:sp>
    </p:spTree>
    <p:extLst>
      <p:ext uri="{BB962C8B-B14F-4D97-AF65-F5344CB8AC3E}">
        <p14:creationId xmlns:p14="http://schemas.microsoft.com/office/powerpoint/2010/main" val="569495671"/>
      </p:ext>
    </p:extLst>
  </p:cSld>
  <p:clrMapOvr>
    <a:masterClrMapping/>
  </p:clrMapOvr>
  <p:hf sldNum="0" hdr="0" ftr="0" dt="0"/>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1936751"/>
            <a:ext cx="3703320" cy="2533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10/17/21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dirty="0">
              <a:solidFill>
                <a:schemeClr val="dk2"/>
              </a:solidFill>
              <a:latin typeface="Lato"/>
              <a:ea typeface="Lato"/>
              <a:cs typeface="Lato"/>
              <a:sym typeface="Lato"/>
            </a:endParaRPr>
          </a:p>
        </p:txBody>
      </p:sp>
    </p:spTree>
    <p:extLst>
      <p:ext uri="{BB962C8B-B14F-4D97-AF65-F5344CB8AC3E}">
        <p14:creationId xmlns:p14="http://schemas.microsoft.com/office/powerpoint/2010/main" val="179127818"/>
      </p:ext>
    </p:extLst>
  </p:cSld>
  <p:clrMapOvr>
    <a:masterClrMapping/>
  </p:clrMapOvr>
  <p:hf sldNum="0" hdr="0" ftr="0" dt="0"/>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10/17/21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dirty="0">
              <a:solidFill>
                <a:schemeClr val="dk2"/>
              </a:solidFill>
              <a:latin typeface="Lato"/>
              <a:ea typeface="Lato"/>
              <a:cs typeface="Lato"/>
              <a:sym typeface="Lato"/>
            </a:endParaRPr>
          </a:p>
        </p:txBody>
      </p:sp>
    </p:spTree>
    <p:extLst>
      <p:ext uri="{BB962C8B-B14F-4D97-AF65-F5344CB8AC3E}">
        <p14:creationId xmlns:p14="http://schemas.microsoft.com/office/powerpoint/2010/main" val="197664767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10/17/21</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pPr lvl="0">
              <a:spcBef>
                <a:spcPts val="0"/>
              </a:spcBef>
              <a:buNone/>
            </a:pPr>
            <a:fld id="{00000000-1234-1234-1234-123412341234}" type="slidenum">
              <a:rPr lang="en" smtClean="0"/>
              <a:t>‹#›</a:t>
            </a:fld>
            <a:endParaRPr lang="en" dirty="0"/>
          </a:p>
        </p:txBody>
      </p:sp>
    </p:spTree>
    <p:extLst>
      <p:ext uri="{BB962C8B-B14F-4D97-AF65-F5344CB8AC3E}">
        <p14:creationId xmlns:p14="http://schemas.microsoft.com/office/powerpoint/2010/main" val="209300551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fld id="{48A87A34-81AB-432B-8DAE-1953F412C126}" type="datetimeFigureOut">
              <a:rPr lang="en-US" smtClean="0"/>
              <a:t>10/17/21</a:t>
            </a:fld>
            <a:endParaRPr lang="en-US" dirty="0"/>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dirty="0">
              <a:solidFill>
                <a:schemeClr val="dk2"/>
              </a:solidFill>
              <a:latin typeface="Lato"/>
              <a:ea typeface="Lato"/>
              <a:cs typeface="Lato"/>
              <a:sym typeface="Lato"/>
            </a:endParaRPr>
          </a:p>
        </p:txBody>
      </p:sp>
    </p:spTree>
    <p:extLst>
      <p:ext uri="{BB962C8B-B14F-4D97-AF65-F5344CB8AC3E}">
        <p14:creationId xmlns:p14="http://schemas.microsoft.com/office/powerpoint/2010/main" val="1361468710"/>
      </p:ext>
    </p:extLst>
  </p:cSld>
  <p:clrMapOvr>
    <a:masterClrMapping/>
  </p:clrMapOvr>
  <p:hf sldNum="0" hdr="0" ftr="0" dt="0"/>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Drag picture to placeholder or click icon to add</a:t>
            </a:r>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10/17/21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dirty="0">
              <a:solidFill>
                <a:schemeClr val="dk2"/>
              </a:solidFill>
              <a:latin typeface="Lato"/>
              <a:ea typeface="Lato"/>
              <a:cs typeface="Lato"/>
              <a:sym typeface="Lato"/>
            </a:endParaRPr>
          </a:p>
        </p:txBody>
      </p:sp>
    </p:spTree>
    <p:extLst>
      <p:ext uri="{BB962C8B-B14F-4D97-AF65-F5344CB8AC3E}">
        <p14:creationId xmlns:p14="http://schemas.microsoft.com/office/powerpoint/2010/main" val="76635018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fld id="{48A87A34-81AB-432B-8DAE-1953F412C126}" type="datetimeFigureOut">
              <a:rPr lang="en-US" smtClean="0"/>
              <a:pPr/>
              <a:t>10/17/21</a:t>
            </a:fld>
            <a:endParaRPr lang="en-US" dirty="0"/>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lvl="0" algn="r">
              <a:spcBef>
                <a:spcPts val="0"/>
              </a:spcBef>
              <a:buNone/>
            </a:pPr>
            <a:fld id="{00000000-1234-1234-1234-123412341234}" type="slidenum">
              <a:rPr lang="en" sz="1000" smtClean="0">
                <a:solidFill>
                  <a:schemeClr val="dk2"/>
                </a:solidFill>
                <a:latin typeface="Lato"/>
                <a:ea typeface="Lato"/>
                <a:cs typeface="Lato"/>
                <a:sym typeface="Lato"/>
              </a:rPr>
              <a:t>‹#›</a:t>
            </a:fld>
            <a:endParaRPr lang="en" sz="1000" dirty="0">
              <a:solidFill>
                <a:schemeClr val="dk2"/>
              </a:solidFill>
              <a:latin typeface="Lato"/>
              <a:ea typeface="Lato"/>
              <a:cs typeface="Lato"/>
              <a:sym typeface="Lato"/>
            </a:endParaRPr>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7847774"/>
      </p:ext>
    </p:extLst>
  </p:cSld>
  <p:clrMap bg1="dk1" tx1="lt1" bg2="dk2" tx2="lt2" accent1="accent1" accent2="accent2" accent3="accent3" accent4="accent4" accent5="accent5" accent6="accent6" hlink="hlink" folHlink="folHlink"/>
  <p:sldLayoutIdLst>
    <p:sldLayoutId id="2147484738" r:id="rId1"/>
    <p:sldLayoutId id="2147484739" r:id="rId2"/>
    <p:sldLayoutId id="2147484740" r:id="rId3"/>
    <p:sldLayoutId id="2147484741" r:id="rId4"/>
    <p:sldLayoutId id="2147484742" r:id="rId5"/>
    <p:sldLayoutId id="2147484743" r:id="rId6"/>
    <p:sldLayoutId id="2147484744" r:id="rId7"/>
    <p:sldLayoutId id="2147484745" r:id="rId8"/>
    <p:sldLayoutId id="2147484746" r:id="rId9"/>
    <p:sldLayoutId id="2147484747" r:id="rId10"/>
    <p:sldLayoutId id="2147484748" r:id="rId11"/>
    <p:sldLayoutId id="2147484749" r:id="rId12"/>
  </p:sldLayoutIdLst>
  <p:hf sldNum="0"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518" y="673310"/>
            <a:ext cx="7489461" cy="626100"/>
          </a:xfrm>
        </p:spPr>
        <p:txBody>
          <a:bodyPr>
            <a:normAutofit fontScale="90000"/>
          </a:bodyPr>
          <a:lstStyle/>
          <a:p>
            <a:r>
              <a:rPr lang="en-US" dirty="0">
                <a:solidFill>
                  <a:srgbClr val="7030A0"/>
                </a:solidFill>
              </a:rPr>
              <a:t>Session 3 Overview</a:t>
            </a:r>
          </a:p>
        </p:txBody>
      </p:sp>
      <p:sp>
        <p:nvSpPr>
          <p:cNvPr id="3" name="Text Placeholder 2"/>
          <p:cNvSpPr>
            <a:spLocks noGrp="1"/>
          </p:cNvSpPr>
          <p:nvPr>
            <p:ph type="body" idx="1"/>
          </p:nvPr>
        </p:nvSpPr>
        <p:spPr>
          <a:xfrm>
            <a:off x="884518" y="1367181"/>
            <a:ext cx="5784639" cy="3269465"/>
          </a:xfrm>
        </p:spPr>
        <p:txBody>
          <a:bodyPr>
            <a:normAutofit/>
          </a:bodyPr>
          <a:lstStyle/>
          <a:p>
            <a:pPr marL="457189" indent="-457189">
              <a:buFont typeface="+mj-lt"/>
              <a:buAutoNum type="arabicPeriod"/>
            </a:pPr>
            <a:r>
              <a:rPr lang="en-US" sz="2400">
                <a:solidFill>
                  <a:schemeClr val="bg1"/>
                </a:solidFill>
                <a:latin typeface="+mj-lt"/>
              </a:rPr>
              <a:t>Today’s skill</a:t>
            </a:r>
            <a:endParaRPr lang="en-US" sz="2400" dirty="0">
              <a:solidFill>
                <a:schemeClr val="bg1"/>
              </a:solidFill>
              <a:latin typeface="+mj-lt"/>
            </a:endParaRPr>
          </a:p>
          <a:p>
            <a:pPr marL="676645" lvl="1" indent="-457189">
              <a:buFont typeface="+mj-lt"/>
              <a:buAutoNum type="arabicPeriod"/>
            </a:pPr>
            <a:r>
              <a:rPr lang="en-US" sz="2250" dirty="0">
                <a:solidFill>
                  <a:schemeClr val="bg1"/>
                </a:solidFill>
                <a:latin typeface="+mj-lt"/>
              </a:rPr>
              <a:t>Mindfulness</a:t>
            </a:r>
          </a:p>
          <a:p>
            <a:pPr marL="385754" indent="-385763">
              <a:buFont typeface="+mj-lt"/>
              <a:buAutoNum type="arabicPeriod"/>
            </a:pPr>
            <a:endParaRPr lang="en-US" sz="2400" dirty="0">
              <a:solidFill>
                <a:schemeClr val="bg1"/>
              </a:solidFill>
              <a:latin typeface="+mj-lt"/>
            </a:endParaRPr>
          </a:p>
        </p:txBody>
      </p:sp>
    </p:spTree>
    <p:extLst>
      <p:ext uri="{BB962C8B-B14F-4D97-AF65-F5344CB8AC3E}">
        <p14:creationId xmlns:p14="http://schemas.microsoft.com/office/powerpoint/2010/main" val="106464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0" y="391350"/>
            <a:ext cx="8520600" cy="1037400"/>
          </a:xfrm>
        </p:spPr>
        <p:txBody>
          <a:bodyPr>
            <a:normAutofit/>
          </a:bodyPr>
          <a:lstStyle/>
          <a:p>
            <a:r>
              <a:rPr lang="en-US" sz="4000" dirty="0">
                <a:solidFill>
                  <a:srgbClr val="7030A0"/>
                </a:solidFill>
              </a:rPr>
              <a:t>Mindfulness</a:t>
            </a:r>
          </a:p>
        </p:txBody>
      </p:sp>
      <p:sp>
        <p:nvSpPr>
          <p:cNvPr id="4" name="Text Placeholder 3"/>
          <p:cNvSpPr>
            <a:spLocks noGrp="1"/>
          </p:cNvSpPr>
          <p:nvPr>
            <p:ph type="body" idx="1"/>
          </p:nvPr>
        </p:nvSpPr>
        <p:spPr/>
        <p:txBody>
          <a:bodyPr>
            <a:normAutofit/>
          </a:bodyPr>
          <a:lstStyle/>
          <a:p>
            <a:pPr marL="344488" indent="-344488">
              <a:buFont typeface="Wingdings" panose="05000000000000000000" pitchFamily="2" charset="2"/>
              <a:buChar char="§"/>
            </a:pPr>
            <a:r>
              <a:rPr lang="en-US" sz="3600" dirty="0">
                <a:solidFill>
                  <a:schemeClr val="bg1"/>
                </a:solidFill>
                <a:latin typeface="+mj-lt"/>
              </a:rPr>
              <a:t>Paying attention, on purpose, in the present moment, with an accepting and non-judgmental attitude</a:t>
            </a:r>
          </a:p>
          <a:p>
            <a:pPr marL="0" indent="0">
              <a:buNone/>
            </a:pPr>
            <a:endParaRPr lang="en-US" sz="2400" dirty="0">
              <a:solidFill>
                <a:schemeClr val="bg1"/>
              </a:solidFill>
              <a:latin typeface="+mj-lt"/>
            </a:endParaRPr>
          </a:p>
        </p:txBody>
      </p:sp>
    </p:spTree>
    <p:extLst>
      <p:ext uri="{BB962C8B-B14F-4D97-AF65-F5344CB8AC3E}">
        <p14:creationId xmlns:p14="http://schemas.microsoft.com/office/powerpoint/2010/main" val="5815515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700" y="391349"/>
            <a:ext cx="8520600" cy="761125"/>
          </a:xfrm>
        </p:spPr>
        <p:txBody>
          <a:bodyPr>
            <a:normAutofit/>
          </a:bodyPr>
          <a:lstStyle/>
          <a:p>
            <a:r>
              <a:rPr lang="en-US" sz="4000" dirty="0">
                <a:solidFill>
                  <a:srgbClr val="7030A0"/>
                </a:solidFill>
              </a:rPr>
              <a:t>Paying Attention</a:t>
            </a:r>
          </a:p>
        </p:txBody>
      </p:sp>
      <p:sp>
        <p:nvSpPr>
          <p:cNvPr id="5" name="Text Placeholder 4"/>
          <p:cNvSpPr>
            <a:spLocks noGrp="1"/>
          </p:cNvSpPr>
          <p:nvPr>
            <p:ph type="body" idx="1"/>
          </p:nvPr>
        </p:nvSpPr>
        <p:spPr>
          <a:xfrm>
            <a:off x="311700" y="1152475"/>
            <a:ext cx="8520600" cy="3416400"/>
          </a:xfrm>
        </p:spPr>
        <p:txBody>
          <a:bodyPr>
            <a:noAutofit/>
          </a:bodyPr>
          <a:lstStyle/>
          <a:p>
            <a:pPr marL="230188" indent="-230188">
              <a:buFont typeface="Wingdings" panose="05000000000000000000" pitchFamily="2" charset="2"/>
              <a:buChar char="§"/>
            </a:pPr>
            <a:r>
              <a:rPr lang="en-US" sz="3200" dirty="0">
                <a:solidFill>
                  <a:schemeClr val="bg1"/>
                </a:solidFill>
                <a:latin typeface="+mj-lt"/>
              </a:rPr>
              <a:t>Noticing and attending to :</a:t>
            </a:r>
          </a:p>
          <a:p>
            <a:pPr marL="449644" lvl="1" indent="-230188">
              <a:buFont typeface="Wingdings" panose="05000000000000000000" pitchFamily="2" charset="2"/>
              <a:buChar char="§"/>
            </a:pPr>
            <a:r>
              <a:rPr lang="en-US" sz="2800" dirty="0">
                <a:solidFill>
                  <a:schemeClr val="bg1"/>
                </a:solidFill>
                <a:latin typeface="+mj-lt"/>
              </a:rPr>
              <a:t>Internal experiences</a:t>
            </a:r>
            <a:endParaRPr lang="en-US" sz="2800" b="1" dirty="0">
              <a:solidFill>
                <a:schemeClr val="bg1"/>
              </a:solidFill>
              <a:latin typeface="+mj-lt"/>
            </a:endParaRPr>
          </a:p>
          <a:p>
            <a:pPr marL="586804" lvl="2" indent="-230188">
              <a:buFont typeface="Wingdings" panose="05000000000000000000" pitchFamily="2" charset="2"/>
              <a:buChar char="§"/>
            </a:pPr>
            <a:r>
              <a:rPr lang="en-US" sz="2800" dirty="0">
                <a:solidFill>
                  <a:schemeClr val="bg1"/>
                </a:solidFill>
                <a:latin typeface="+mj-lt"/>
              </a:rPr>
              <a:t>Thoughts</a:t>
            </a:r>
          </a:p>
          <a:p>
            <a:pPr marL="586804" lvl="2" indent="-230188">
              <a:buFont typeface="Wingdings" panose="05000000000000000000" pitchFamily="2" charset="2"/>
              <a:buChar char="§"/>
            </a:pPr>
            <a:r>
              <a:rPr lang="en-US" sz="2800" dirty="0">
                <a:solidFill>
                  <a:schemeClr val="bg1"/>
                </a:solidFill>
                <a:latin typeface="+mj-lt"/>
              </a:rPr>
              <a:t>Feelings</a:t>
            </a:r>
          </a:p>
          <a:p>
            <a:pPr marL="586804" lvl="2" indent="-230188">
              <a:buFont typeface="Wingdings" panose="05000000000000000000" pitchFamily="2" charset="2"/>
              <a:buChar char="§"/>
            </a:pPr>
            <a:r>
              <a:rPr lang="en-US" sz="2800" dirty="0">
                <a:solidFill>
                  <a:schemeClr val="bg1"/>
                </a:solidFill>
                <a:latin typeface="+mj-lt"/>
              </a:rPr>
              <a:t>Physical sensations</a:t>
            </a:r>
          </a:p>
          <a:p>
            <a:pPr marL="449644" lvl="1" indent="-230188">
              <a:buFont typeface="Wingdings" panose="05000000000000000000" pitchFamily="2" charset="2"/>
              <a:buChar char="§"/>
            </a:pPr>
            <a:r>
              <a:rPr lang="en-US" sz="2800" dirty="0">
                <a:solidFill>
                  <a:schemeClr val="bg1"/>
                </a:solidFill>
                <a:latin typeface="+mj-lt"/>
              </a:rPr>
              <a:t>External World</a:t>
            </a:r>
          </a:p>
          <a:p>
            <a:pPr marL="586804" lvl="2" indent="-230188">
              <a:buFont typeface="Wingdings" panose="05000000000000000000" pitchFamily="2" charset="2"/>
              <a:buChar char="§"/>
            </a:pPr>
            <a:r>
              <a:rPr lang="en-US" sz="2800" dirty="0">
                <a:solidFill>
                  <a:schemeClr val="bg1"/>
                </a:solidFill>
                <a:latin typeface="+mj-lt"/>
              </a:rPr>
              <a:t>Sights</a:t>
            </a:r>
          </a:p>
          <a:p>
            <a:pPr marL="586804" lvl="2" indent="-230188">
              <a:buFont typeface="Wingdings" panose="05000000000000000000" pitchFamily="2" charset="2"/>
              <a:buChar char="§"/>
            </a:pPr>
            <a:r>
              <a:rPr lang="en-US" sz="2800" dirty="0">
                <a:solidFill>
                  <a:schemeClr val="bg1"/>
                </a:solidFill>
                <a:latin typeface="+mj-lt"/>
              </a:rPr>
              <a:t>Sounds </a:t>
            </a:r>
            <a:endParaRPr lang="en-US" sz="3200" dirty="0">
              <a:solidFill>
                <a:schemeClr val="bg1"/>
              </a:solidFill>
              <a:latin typeface="+mj-lt"/>
            </a:endParaRPr>
          </a:p>
          <a:p>
            <a:pPr marL="0" indent="0">
              <a:buNone/>
            </a:pPr>
            <a:endParaRPr lang="en-US" sz="3600" dirty="0">
              <a:solidFill>
                <a:schemeClr val="bg1"/>
              </a:solidFill>
              <a:latin typeface="+mj-lt"/>
            </a:endParaRPr>
          </a:p>
          <a:p>
            <a:endParaRPr lang="en-US" sz="2400" dirty="0">
              <a:solidFill>
                <a:schemeClr val="bg1"/>
              </a:solidFill>
            </a:endParaRPr>
          </a:p>
          <a:p>
            <a:endParaRPr lang="en-US" sz="2400" dirty="0">
              <a:solidFill>
                <a:schemeClr val="bg1"/>
              </a:solidFill>
            </a:endParaRPr>
          </a:p>
        </p:txBody>
      </p:sp>
    </p:spTree>
    <p:extLst>
      <p:ext uri="{BB962C8B-B14F-4D97-AF65-F5344CB8AC3E}">
        <p14:creationId xmlns:p14="http://schemas.microsoft.com/office/powerpoint/2010/main" val="490186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solidFill>
                  <a:srgbClr val="7030A0"/>
                </a:solidFill>
              </a:rPr>
              <a:t>Being in the Present Moment</a:t>
            </a:r>
          </a:p>
        </p:txBody>
      </p:sp>
      <p:sp>
        <p:nvSpPr>
          <p:cNvPr id="5" name="Text Placeholder 4"/>
          <p:cNvSpPr>
            <a:spLocks noGrp="1"/>
          </p:cNvSpPr>
          <p:nvPr>
            <p:ph type="body" idx="1"/>
          </p:nvPr>
        </p:nvSpPr>
        <p:spPr/>
        <p:txBody>
          <a:bodyPr/>
          <a:lstStyle/>
          <a:p>
            <a:pPr marL="230188" indent="-230188">
              <a:buFont typeface="Wingdings" panose="05000000000000000000" pitchFamily="2" charset="2"/>
              <a:buChar char="§"/>
            </a:pPr>
            <a:r>
              <a:rPr lang="en-US" sz="2400" dirty="0">
                <a:solidFill>
                  <a:schemeClr val="bg1"/>
                </a:solidFill>
                <a:latin typeface="+mj-lt"/>
              </a:rPr>
              <a:t>Focus our attention on the present moment, instead of dwelling on the past or planning/worrying about the future</a:t>
            </a:r>
          </a:p>
          <a:p>
            <a:pPr marL="230188" indent="-230188">
              <a:buFont typeface="Wingdings" panose="05000000000000000000" pitchFamily="2" charset="2"/>
              <a:buChar char="§"/>
            </a:pPr>
            <a:r>
              <a:rPr lang="en-US" sz="2400" dirty="0">
                <a:solidFill>
                  <a:schemeClr val="bg1"/>
                </a:solidFill>
                <a:latin typeface="+mj-lt"/>
              </a:rPr>
              <a:t>Being present allows us to make choices and respond, rather than react to situations</a:t>
            </a:r>
          </a:p>
          <a:p>
            <a:pPr marL="449644" lvl="1" indent="-230188">
              <a:buFont typeface="Wingdings" panose="05000000000000000000" pitchFamily="2" charset="2"/>
              <a:buChar char="§"/>
            </a:pPr>
            <a:endParaRPr lang="en-US" sz="2100" dirty="0">
              <a:solidFill>
                <a:schemeClr val="bg1"/>
              </a:solidFill>
              <a:latin typeface="+mj-lt"/>
            </a:endParaRPr>
          </a:p>
          <a:p>
            <a:endParaRPr lang="en-US" dirty="0">
              <a:solidFill>
                <a:schemeClr val="bg1"/>
              </a:solidFill>
            </a:endParaRPr>
          </a:p>
          <a:p>
            <a:endParaRPr lang="en-US" dirty="0">
              <a:solidFill>
                <a:schemeClr val="bg1"/>
              </a:solidFill>
            </a:endParaRPr>
          </a:p>
        </p:txBody>
      </p:sp>
      <p:pic>
        <p:nvPicPr>
          <p:cNvPr id="6" name="Picture 5" descr="Mindfulness.jpg">
            <a:extLst>
              <a:ext uri="{FF2B5EF4-FFF2-40B4-BE49-F238E27FC236}">
                <a16:creationId xmlns:a16="http://schemas.microsoft.com/office/drawing/2014/main" id="{A95C6EFE-FF20-544C-9FAB-CC1987BB4AD3}"/>
              </a:ext>
            </a:extLst>
          </p:cNvPr>
          <p:cNvPicPr>
            <a:picLocks noChangeAspect="1"/>
          </p:cNvPicPr>
          <p:nvPr/>
        </p:nvPicPr>
        <p:blipFill rotWithShape="1">
          <a:blip r:embed="rId3">
            <a:extLst>
              <a:ext uri="{28A0092B-C50C-407E-A947-70E740481C1C}">
                <a14:useLocalDpi xmlns:a14="http://schemas.microsoft.com/office/drawing/2010/main" val="0"/>
              </a:ext>
            </a:extLst>
          </a:blip>
          <a:srcRect t="9299" r="42" b="11633"/>
          <a:stretch/>
        </p:blipFill>
        <p:spPr>
          <a:xfrm>
            <a:off x="1511166" y="2800591"/>
            <a:ext cx="5216892" cy="1768284"/>
          </a:xfrm>
          <a:prstGeom prst="rect">
            <a:avLst/>
          </a:prstGeom>
        </p:spPr>
      </p:pic>
    </p:spTree>
    <p:extLst>
      <p:ext uri="{BB962C8B-B14F-4D97-AF65-F5344CB8AC3E}">
        <p14:creationId xmlns:p14="http://schemas.microsoft.com/office/powerpoint/2010/main" val="4388129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solidFill>
                  <a:srgbClr val="7030A0"/>
                </a:solidFill>
              </a:rPr>
              <a:t>Non-judging and Accepting Attitude</a:t>
            </a:r>
          </a:p>
        </p:txBody>
      </p:sp>
      <p:sp>
        <p:nvSpPr>
          <p:cNvPr id="5" name="Text Placeholder 4"/>
          <p:cNvSpPr>
            <a:spLocks noGrp="1"/>
          </p:cNvSpPr>
          <p:nvPr>
            <p:ph type="body" idx="1"/>
          </p:nvPr>
        </p:nvSpPr>
        <p:spPr>
          <a:xfrm>
            <a:off x="311700" y="1017450"/>
            <a:ext cx="8711276" cy="3416400"/>
          </a:xfrm>
        </p:spPr>
        <p:txBody>
          <a:bodyPr>
            <a:normAutofit/>
          </a:bodyPr>
          <a:lstStyle/>
          <a:p>
            <a:pPr marL="230188" indent="-230188">
              <a:buFont typeface="Wingdings" panose="05000000000000000000" pitchFamily="2" charset="2"/>
              <a:buChar char="§"/>
            </a:pPr>
            <a:r>
              <a:rPr lang="en-US" sz="2800" dirty="0">
                <a:solidFill>
                  <a:schemeClr val="bg1"/>
                </a:solidFill>
                <a:latin typeface="+mj-lt"/>
              </a:rPr>
              <a:t>Being aware of your thoughts/feelings </a:t>
            </a:r>
          </a:p>
          <a:p>
            <a:pPr marL="449644" lvl="1" indent="-230188">
              <a:buFont typeface="Wingdings" panose="05000000000000000000" pitchFamily="2" charset="2"/>
              <a:buChar char="§"/>
            </a:pPr>
            <a:r>
              <a:rPr lang="en-US" sz="2400" dirty="0">
                <a:solidFill>
                  <a:schemeClr val="bg1"/>
                </a:solidFill>
                <a:latin typeface="+mj-lt"/>
              </a:rPr>
              <a:t>Without evaluation or critique</a:t>
            </a:r>
          </a:p>
          <a:p>
            <a:pPr marL="449644" lvl="1" indent="-230188">
              <a:buFont typeface="Wingdings" panose="05000000000000000000" pitchFamily="2" charset="2"/>
              <a:buChar char="§"/>
            </a:pPr>
            <a:r>
              <a:rPr lang="en-US" sz="2400" dirty="0">
                <a:solidFill>
                  <a:schemeClr val="bg1"/>
                </a:solidFill>
                <a:latin typeface="+mj-lt"/>
              </a:rPr>
              <a:t>Without trying to change  the situation or your experience</a:t>
            </a:r>
          </a:p>
          <a:p>
            <a:pPr marL="230188" indent="-230188">
              <a:buFont typeface="Wingdings" panose="05000000000000000000" pitchFamily="2" charset="2"/>
              <a:buChar char="§"/>
            </a:pPr>
            <a:r>
              <a:rPr lang="en-US" sz="2800" dirty="0">
                <a:solidFill>
                  <a:schemeClr val="bg1"/>
                </a:solidFill>
                <a:latin typeface="+mj-lt"/>
              </a:rPr>
              <a:t>Helps distinguish between the experience itself and the thoughts we have about it</a:t>
            </a:r>
          </a:p>
          <a:p>
            <a:endParaRPr lang="en-US" sz="1600" dirty="0">
              <a:solidFill>
                <a:schemeClr val="bg1"/>
              </a:solidFill>
            </a:endParaRPr>
          </a:p>
          <a:p>
            <a:endParaRPr lang="en-US" sz="1600" dirty="0">
              <a:solidFill>
                <a:schemeClr val="bg1"/>
              </a:solidFill>
            </a:endParaRPr>
          </a:p>
        </p:txBody>
      </p:sp>
      <p:pic>
        <p:nvPicPr>
          <p:cNvPr id="6" name="Picture 2" descr="Image result for mindfulness non judgmental"/>
          <p:cNvPicPr>
            <a:picLocks noChangeAspect="1" noChangeArrowheads="1"/>
          </p:cNvPicPr>
          <p:nvPr/>
        </p:nvPicPr>
        <p:blipFill rotWithShape="1">
          <a:blip r:embed="rId3">
            <a:extLst>
              <a:ext uri="{28A0092B-C50C-407E-A947-70E740481C1C}">
                <a14:useLocalDpi xmlns:a14="http://schemas.microsoft.com/office/drawing/2010/main" val="0"/>
              </a:ext>
            </a:extLst>
          </a:blip>
          <a:srcRect t="12166" r="2003" b="14911"/>
          <a:stretch/>
        </p:blipFill>
        <p:spPr bwMode="auto">
          <a:xfrm>
            <a:off x="3114675" y="3024989"/>
            <a:ext cx="2322095" cy="168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978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700" y="391349"/>
            <a:ext cx="8520600" cy="761125"/>
          </a:xfrm>
        </p:spPr>
        <p:txBody>
          <a:bodyPr>
            <a:normAutofit/>
          </a:bodyPr>
          <a:lstStyle/>
          <a:p>
            <a:r>
              <a:rPr lang="en-US" sz="4000" dirty="0">
                <a:solidFill>
                  <a:srgbClr val="7030A0"/>
                </a:solidFill>
              </a:rPr>
              <a:t>Acceptance </a:t>
            </a:r>
            <a:r>
              <a:rPr lang="en-US" sz="4000" dirty="0">
                <a:solidFill>
                  <a:srgbClr val="7030A0"/>
                </a:solidFill>
                <a:sym typeface="Symbol" panose="05050102010706020507" pitchFamily="18" charset="2"/>
              </a:rPr>
              <a:t> Resignation</a:t>
            </a:r>
            <a:endParaRPr lang="en-US" sz="4000" dirty="0">
              <a:solidFill>
                <a:srgbClr val="7030A0"/>
              </a:solidFill>
            </a:endParaRPr>
          </a:p>
        </p:txBody>
      </p:sp>
      <p:sp>
        <p:nvSpPr>
          <p:cNvPr id="5" name="Text Placeholder 4"/>
          <p:cNvSpPr>
            <a:spLocks noGrp="1"/>
          </p:cNvSpPr>
          <p:nvPr>
            <p:ph type="body" idx="1"/>
          </p:nvPr>
        </p:nvSpPr>
        <p:spPr>
          <a:xfrm>
            <a:off x="311700" y="1152475"/>
            <a:ext cx="8232225" cy="3416400"/>
          </a:xfrm>
        </p:spPr>
        <p:txBody>
          <a:bodyPr/>
          <a:lstStyle/>
          <a:p>
            <a:pPr marL="225425" indent="-225425">
              <a:buFont typeface="Wingdings" panose="05000000000000000000" pitchFamily="2" charset="2"/>
              <a:buChar char="§"/>
            </a:pPr>
            <a:r>
              <a:rPr lang="en-US" sz="3200" dirty="0">
                <a:solidFill>
                  <a:schemeClr val="bg1"/>
                </a:solidFill>
                <a:latin typeface="+mj-lt"/>
              </a:rPr>
              <a:t>Accepting a situation doesn’t mean you’re giving up</a:t>
            </a:r>
          </a:p>
          <a:p>
            <a:pPr marL="225425" indent="-225425">
              <a:buFont typeface="Wingdings" panose="05000000000000000000" pitchFamily="2" charset="2"/>
              <a:buChar char="§"/>
            </a:pPr>
            <a:r>
              <a:rPr lang="en-US" sz="3200" b="1" dirty="0">
                <a:solidFill>
                  <a:srgbClr val="7030A0"/>
                </a:solidFill>
                <a:latin typeface="+mj-lt"/>
              </a:rPr>
              <a:t>Resignation </a:t>
            </a:r>
            <a:r>
              <a:rPr lang="en-US" sz="3200" dirty="0">
                <a:solidFill>
                  <a:schemeClr val="bg1"/>
                </a:solidFill>
                <a:latin typeface="+mj-lt"/>
              </a:rPr>
              <a:t>involves making predictions about the future</a:t>
            </a:r>
          </a:p>
          <a:p>
            <a:pPr marL="225425" indent="-225425">
              <a:buFont typeface="Wingdings" panose="05000000000000000000" pitchFamily="2" charset="2"/>
              <a:buChar char="§"/>
            </a:pPr>
            <a:r>
              <a:rPr lang="en-US" sz="3200" dirty="0">
                <a:solidFill>
                  <a:schemeClr val="bg1"/>
                </a:solidFill>
                <a:latin typeface="+mj-lt"/>
              </a:rPr>
              <a:t>Mindfulness is about accepting the </a:t>
            </a:r>
            <a:r>
              <a:rPr lang="en-US" sz="3200" b="1" i="1" dirty="0">
                <a:solidFill>
                  <a:srgbClr val="7030A0"/>
                </a:solidFill>
                <a:latin typeface="+mj-lt"/>
              </a:rPr>
              <a:t>present moment</a:t>
            </a:r>
          </a:p>
          <a:p>
            <a:pPr marL="444881" lvl="1" indent="-225425">
              <a:buFont typeface="Wingdings" panose="05000000000000000000" pitchFamily="2" charset="2"/>
              <a:buChar char="§"/>
            </a:pPr>
            <a:endParaRPr lang="en-US" sz="2400" dirty="0">
              <a:solidFill>
                <a:schemeClr val="bg1"/>
              </a:solidFill>
              <a:latin typeface="+mj-lt"/>
            </a:endParaRP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8209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solidFill>
                  <a:srgbClr val="7030A0"/>
                </a:solidFill>
              </a:rPr>
              <a:t>Benefits of Mindfulness</a:t>
            </a:r>
          </a:p>
        </p:txBody>
      </p:sp>
      <p:sp>
        <p:nvSpPr>
          <p:cNvPr id="5" name="Text Placeholder 4"/>
          <p:cNvSpPr>
            <a:spLocks noGrp="1"/>
          </p:cNvSpPr>
          <p:nvPr>
            <p:ph type="body" idx="1"/>
          </p:nvPr>
        </p:nvSpPr>
        <p:spPr/>
        <p:txBody>
          <a:bodyPr>
            <a:normAutofit fontScale="92500" lnSpcReduction="10000"/>
          </a:bodyPr>
          <a:lstStyle/>
          <a:p>
            <a:pPr marL="230188" indent="-230188">
              <a:buFont typeface="Wingdings" panose="05000000000000000000" pitchFamily="2" charset="2"/>
              <a:buChar char="§"/>
            </a:pPr>
            <a:r>
              <a:rPr lang="en-US" sz="3200" dirty="0">
                <a:solidFill>
                  <a:schemeClr val="bg1"/>
                </a:solidFill>
                <a:latin typeface="+mj-lt"/>
              </a:rPr>
              <a:t>More positive emotion and less negative emotion</a:t>
            </a:r>
          </a:p>
          <a:p>
            <a:pPr marL="449644" lvl="1" indent="-230188">
              <a:buFont typeface="Wingdings" panose="05000000000000000000" pitchFamily="2" charset="2"/>
              <a:buChar char="§"/>
            </a:pPr>
            <a:r>
              <a:rPr lang="en-US" sz="3050" dirty="0">
                <a:solidFill>
                  <a:schemeClr val="bg1"/>
                </a:solidFill>
                <a:latin typeface="+mj-lt"/>
              </a:rPr>
              <a:t>Less anxiety, depression, stress, burnout, PTSD</a:t>
            </a:r>
          </a:p>
          <a:p>
            <a:pPr marL="449644" lvl="1" indent="-230188">
              <a:buFont typeface="Wingdings" panose="05000000000000000000" pitchFamily="2" charset="2"/>
              <a:buChar char="§"/>
            </a:pPr>
            <a:r>
              <a:rPr lang="en-US" sz="3050" dirty="0">
                <a:solidFill>
                  <a:schemeClr val="bg1"/>
                </a:solidFill>
                <a:latin typeface="+mj-lt"/>
              </a:rPr>
              <a:t>Better quality of life</a:t>
            </a:r>
          </a:p>
          <a:p>
            <a:pPr marL="230188" indent="-230188">
              <a:buFont typeface="Wingdings" panose="05000000000000000000" pitchFamily="2" charset="2"/>
              <a:buChar char="§"/>
            </a:pPr>
            <a:endParaRPr lang="en-US" sz="3200" dirty="0">
              <a:solidFill>
                <a:schemeClr val="bg1"/>
              </a:solidFill>
              <a:latin typeface="+mj-lt"/>
            </a:endParaRPr>
          </a:p>
          <a:p>
            <a:pPr marL="230188" indent="-230188">
              <a:buFont typeface="Wingdings" panose="05000000000000000000" pitchFamily="2" charset="2"/>
              <a:buChar char="§"/>
            </a:pPr>
            <a:r>
              <a:rPr lang="en-US" sz="3200" dirty="0">
                <a:solidFill>
                  <a:schemeClr val="bg1"/>
                </a:solidFill>
                <a:latin typeface="+mj-lt"/>
              </a:rPr>
              <a:t>Increased awareness can help you appreciate the good things you might have missed or overlooked</a:t>
            </a:r>
          </a:p>
          <a:p>
            <a:pPr marL="449644" lvl="1" indent="-230188">
              <a:buFont typeface="Wingdings" panose="05000000000000000000" pitchFamily="2" charset="2"/>
              <a:buChar char="§"/>
            </a:pPr>
            <a:endParaRPr lang="en-US" sz="2800" dirty="0">
              <a:solidFill>
                <a:schemeClr val="bg1"/>
              </a:solidFill>
              <a:latin typeface="+mj-lt"/>
            </a:endParaRPr>
          </a:p>
          <a:p>
            <a:pPr marL="230188" indent="-230188">
              <a:buFont typeface="Wingdings" panose="05000000000000000000" pitchFamily="2" charset="2"/>
              <a:buChar char="§"/>
            </a:pPr>
            <a:r>
              <a:rPr lang="en-US" sz="3200" dirty="0">
                <a:solidFill>
                  <a:schemeClr val="bg1"/>
                </a:solidFill>
                <a:latin typeface="+mj-lt"/>
              </a:rPr>
              <a:t>Stops repetitive/ruminative thinking </a:t>
            </a:r>
          </a:p>
          <a:p>
            <a:pPr marL="0" indent="0">
              <a:buNone/>
            </a:pPr>
            <a:endParaRPr lang="en-US" sz="3200" dirty="0">
              <a:solidFill>
                <a:schemeClr val="bg1"/>
              </a:solidFill>
              <a:latin typeface="+mj-lt"/>
            </a:endParaRPr>
          </a:p>
          <a:p>
            <a:pPr marL="230188" indent="-230188">
              <a:buFont typeface="Wingdings" panose="05000000000000000000" pitchFamily="2" charset="2"/>
              <a:buChar char="§"/>
            </a:pPr>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41714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97" y="419431"/>
            <a:ext cx="8777009" cy="569214"/>
          </a:xfrm>
        </p:spPr>
        <p:txBody>
          <a:bodyPr>
            <a:noAutofit/>
          </a:bodyPr>
          <a:lstStyle/>
          <a:p>
            <a:r>
              <a:rPr lang="en-US" sz="4000" dirty="0">
                <a:solidFill>
                  <a:srgbClr val="7030A0"/>
                </a:solidFill>
              </a:rPr>
              <a:t>Benefits of Mindfulness for Physicians </a:t>
            </a:r>
          </a:p>
        </p:txBody>
      </p:sp>
      <p:sp>
        <p:nvSpPr>
          <p:cNvPr id="3" name="Content Placeholder 2"/>
          <p:cNvSpPr>
            <a:spLocks noGrp="1"/>
          </p:cNvSpPr>
          <p:nvPr>
            <p:ph idx="4294967295"/>
          </p:nvPr>
        </p:nvSpPr>
        <p:spPr>
          <a:xfrm>
            <a:off x="912112" y="1302024"/>
            <a:ext cx="5497116" cy="3263504"/>
          </a:xfrm>
        </p:spPr>
        <p:txBody>
          <a:bodyPr>
            <a:normAutofit/>
          </a:bodyPr>
          <a:lstStyle/>
          <a:p>
            <a:pPr marL="234950" indent="-174625">
              <a:buFont typeface="Wingdings" pitchFamily="2" charset="2"/>
              <a:buChar char="§"/>
            </a:pPr>
            <a:r>
              <a:rPr lang="en-US" sz="2400" dirty="0">
                <a:solidFill>
                  <a:srgbClr val="000000"/>
                </a:solidFill>
                <a:latin typeface="+mj-lt"/>
              </a:rPr>
              <a:t>Krasner et al. (2009) </a:t>
            </a:r>
            <a:r>
              <a:rPr lang="en-US" sz="2400" i="1" dirty="0">
                <a:solidFill>
                  <a:srgbClr val="000000"/>
                </a:solidFill>
                <a:latin typeface="+mj-lt"/>
              </a:rPr>
              <a:t>JAMA</a:t>
            </a:r>
          </a:p>
          <a:p>
            <a:pPr marL="454406" lvl="1" indent="-174625">
              <a:buFont typeface="Wingdings" pitchFamily="2" charset="2"/>
              <a:buChar char="§"/>
            </a:pPr>
            <a:r>
              <a:rPr lang="en-US" sz="2000" dirty="0">
                <a:solidFill>
                  <a:srgbClr val="000000"/>
                </a:solidFill>
                <a:latin typeface="+mj-lt"/>
              </a:rPr>
              <a:t>70 primary care physicians</a:t>
            </a:r>
          </a:p>
          <a:p>
            <a:pPr marL="454406" lvl="1" indent="-174625">
              <a:buFont typeface="Wingdings" pitchFamily="2" charset="2"/>
              <a:buChar char="§"/>
            </a:pPr>
            <a:r>
              <a:rPr lang="en-US" sz="2000" dirty="0">
                <a:solidFill>
                  <a:srgbClr val="000000"/>
                </a:solidFill>
                <a:latin typeface="+mj-lt"/>
              </a:rPr>
              <a:t>Mindfulness intervention </a:t>
            </a:r>
          </a:p>
          <a:p>
            <a:pPr marL="454406" lvl="1" indent="-174625">
              <a:buFont typeface="Wingdings" pitchFamily="2" charset="2"/>
              <a:buChar char="§"/>
            </a:pPr>
            <a:r>
              <a:rPr lang="en-US" sz="2000" dirty="0">
                <a:solidFill>
                  <a:srgbClr val="000000"/>
                </a:solidFill>
                <a:latin typeface="+mj-lt"/>
              </a:rPr>
              <a:t>8-week intervention for 2.5hrs/week</a:t>
            </a:r>
          </a:p>
          <a:p>
            <a:pPr lvl="3">
              <a:buFont typeface="Wingdings" pitchFamily="2" charset="2"/>
              <a:buChar char="§"/>
            </a:pPr>
            <a:endParaRPr lang="en-US" sz="1200" dirty="0">
              <a:solidFill>
                <a:srgbClr val="000000"/>
              </a:solidFill>
              <a:latin typeface="+mj-lt"/>
            </a:endParaRPr>
          </a:p>
          <a:p>
            <a:pPr lvl="3">
              <a:buFont typeface="Wingdings" pitchFamily="2" charset="2"/>
              <a:buChar char="§"/>
            </a:pPr>
            <a:endParaRPr lang="en-US" sz="1200" dirty="0">
              <a:solidFill>
                <a:srgbClr val="000000"/>
              </a:solidFill>
              <a:latin typeface="+mj-lt"/>
            </a:endParaRPr>
          </a:p>
          <a:p>
            <a:pPr lvl="2">
              <a:buFont typeface="Wingdings" pitchFamily="2" charset="2"/>
              <a:buChar char="§"/>
            </a:pPr>
            <a:endParaRPr lang="en-US" sz="1200" dirty="0">
              <a:latin typeface="+mj-lt"/>
            </a:endParaRPr>
          </a:p>
        </p:txBody>
      </p:sp>
      <p:pic>
        <p:nvPicPr>
          <p:cNvPr id="5" name="Picture 4"/>
          <p:cNvPicPr>
            <a:picLocks noChangeAspect="1"/>
          </p:cNvPicPr>
          <p:nvPr/>
        </p:nvPicPr>
        <p:blipFill>
          <a:blip r:embed="rId3"/>
          <a:stretch>
            <a:fillRect/>
          </a:stretch>
        </p:blipFill>
        <p:spPr>
          <a:xfrm>
            <a:off x="6138468" y="1493592"/>
            <a:ext cx="2196639" cy="2634184"/>
          </a:xfrm>
          <a:prstGeom prst="rect">
            <a:avLst/>
          </a:prstGeom>
        </p:spPr>
      </p:pic>
    </p:spTree>
    <p:extLst>
      <p:ext uri="{BB962C8B-B14F-4D97-AF65-F5344CB8AC3E}">
        <p14:creationId xmlns:p14="http://schemas.microsoft.com/office/powerpoint/2010/main" val="1003616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14953"/>
            <a:ext cx="7543800" cy="874859"/>
          </a:xfrm>
        </p:spPr>
        <p:txBody>
          <a:bodyPr/>
          <a:lstStyle/>
          <a:p>
            <a:r>
              <a:rPr lang="en-US">
                <a:solidFill>
                  <a:srgbClr val="7030A0"/>
                </a:solidFill>
              </a:rPr>
              <a:t>Results: Krasner et al. (2009) </a:t>
            </a:r>
            <a:r>
              <a:rPr lang="en-US" i="1">
                <a:solidFill>
                  <a:srgbClr val="7030A0"/>
                </a:solidFill>
              </a:rPr>
              <a:t>JAMA</a:t>
            </a:r>
            <a:endParaRPr lang="en-US">
              <a:solidFill>
                <a:srgbClr val="7030A0"/>
              </a:solidFill>
            </a:endParaRPr>
          </a:p>
        </p:txBody>
      </p:sp>
      <p:graphicFrame>
        <p:nvGraphicFramePr>
          <p:cNvPr id="4" name="Content Placeholder 3"/>
          <p:cNvGraphicFramePr>
            <a:graphicFrameLocks noGrp="1"/>
          </p:cNvGraphicFramePr>
          <p:nvPr>
            <p:ph idx="1"/>
          </p:nvPr>
        </p:nvGraphicFramePr>
        <p:xfrm>
          <a:off x="950764" y="2967788"/>
          <a:ext cx="3211259" cy="16350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ontent Placeholder 3"/>
          <p:cNvGraphicFramePr>
            <a:graphicFrameLocks/>
          </p:cNvGraphicFramePr>
          <p:nvPr/>
        </p:nvGraphicFramePr>
        <p:xfrm>
          <a:off x="4521617" y="2835667"/>
          <a:ext cx="3277829" cy="17877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ontent Placeholder 3"/>
          <p:cNvGraphicFramePr>
            <a:graphicFrameLocks/>
          </p:cNvGraphicFramePr>
          <p:nvPr/>
        </p:nvGraphicFramePr>
        <p:xfrm>
          <a:off x="4588187" y="1315411"/>
          <a:ext cx="3211259" cy="178593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 name="Content Placeholder 3"/>
          <p:cNvGraphicFramePr>
            <a:graphicFrameLocks/>
          </p:cNvGraphicFramePr>
          <p:nvPr/>
        </p:nvGraphicFramePr>
        <p:xfrm>
          <a:off x="933743" y="1264042"/>
          <a:ext cx="3211259" cy="1785936"/>
        </p:xfrm>
        <a:graphic>
          <a:graphicData uri="http://schemas.openxmlformats.org/drawingml/2006/chart">
            <c:chart xmlns:c="http://schemas.openxmlformats.org/drawingml/2006/chart" xmlns:r="http://schemas.openxmlformats.org/officeDocument/2006/relationships" r:id="rId6"/>
          </a:graphicData>
        </a:graphic>
      </p:graphicFrame>
      <p:sp>
        <p:nvSpPr>
          <p:cNvPr id="8" name="TextBox 7"/>
          <p:cNvSpPr txBox="1"/>
          <p:nvPr/>
        </p:nvSpPr>
        <p:spPr>
          <a:xfrm>
            <a:off x="2527258" y="1726441"/>
            <a:ext cx="290464" cy="253916"/>
          </a:xfrm>
          <a:prstGeom prst="rect">
            <a:avLst/>
          </a:prstGeom>
          <a:noFill/>
        </p:spPr>
        <p:txBody>
          <a:bodyPr wrap="none" rtlCol="0">
            <a:spAutoFit/>
          </a:bodyPr>
          <a:lstStyle/>
          <a:p>
            <a:r>
              <a:rPr lang="en-US" sz="1050"/>
              <a:t>**</a:t>
            </a:r>
          </a:p>
        </p:txBody>
      </p:sp>
      <p:sp>
        <p:nvSpPr>
          <p:cNvPr id="9" name="TextBox 8"/>
          <p:cNvSpPr txBox="1"/>
          <p:nvPr/>
        </p:nvSpPr>
        <p:spPr>
          <a:xfrm>
            <a:off x="3050118" y="1707171"/>
            <a:ext cx="343364" cy="253916"/>
          </a:xfrm>
          <a:prstGeom prst="rect">
            <a:avLst/>
          </a:prstGeom>
          <a:noFill/>
        </p:spPr>
        <p:txBody>
          <a:bodyPr wrap="none" rtlCol="0">
            <a:spAutoFit/>
          </a:bodyPr>
          <a:lstStyle/>
          <a:p>
            <a:r>
              <a:rPr lang="en-US" sz="1050"/>
              <a:t>***</a:t>
            </a:r>
          </a:p>
        </p:txBody>
      </p:sp>
      <p:sp>
        <p:nvSpPr>
          <p:cNvPr id="10" name="TextBox 9"/>
          <p:cNvSpPr txBox="1"/>
          <p:nvPr/>
        </p:nvSpPr>
        <p:spPr>
          <a:xfrm>
            <a:off x="3572219" y="1700125"/>
            <a:ext cx="343364" cy="253916"/>
          </a:xfrm>
          <a:prstGeom prst="rect">
            <a:avLst/>
          </a:prstGeom>
          <a:noFill/>
        </p:spPr>
        <p:txBody>
          <a:bodyPr wrap="none" rtlCol="0">
            <a:spAutoFit/>
          </a:bodyPr>
          <a:lstStyle/>
          <a:p>
            <a:r>
              <a:rPr lang="en-US" sz="1050"/>
              <a:t>***</a:t>
            </a:r>
          </a:p>
        </p:txBody>
      </p:sp>
      <p:sp>
        <p:nvSpPr>
          <p:cNvPr id="11" name="TextBox 10"/>
          <p:cNvSpPr txBox="1"/>
          <p:nvPr/>
        </p:nvSpPr>
        <p:spPr>
          <a:xfrm>
            <a:off x="6151431" y="1881836"/>
            <a:ext cx="343364" cy="253916"/>
          </a:xfrm>
          <a:prstGeom prst="rect">
            <a:avLst/>
          </a:prstGeom>
          <a:noFill/>
        </p:spPr>
        <p:txBody>
          <a:bodyPr wrap="none" rtlCol="0">
            <a:spAutoFit/>
          </a:bodyPr>
          <a:lstStyle/>
          <a:p>
            <a:r>
              <a:rPr lang="en-US" sz="1050"/>
              <a:t>***</a:t>
            </a:r>
          </a:p>
        </p:txBody>
      </p:sp>
      <p:sp>
        <p:nvSpPr>
          <p:cNvPr id="12" name="TextBox 11"/>
          <p:cNvSpPr txBox="1"/>
          <p:nvPr/>
        </p:nvSpPr>
        <p:spPr>
          <a:xfrm>
            <a:off x="6628270" y="1883114"/>
            <a:ext cx="343364" cy="253916"/>
          </a:xfrm>
          <a:prstGeom prst="rect">
            <a:avLst/>
          </a:prstGeom>
          <a:noFill/>
        </p:spPr>
        <p:txBody>
          <a:bodyPr wrap="none" rtlCol="0">
            <a:spAutoFit/>
          </a:bodyPr>
          <a:lstStyle/>
          <a:p>
            <a:r>
              <a:rPr lang="en-US" sz="1050"/>
              <a:t>***</a:t>
            </a:r>
          </a:p>
        </p:txBody>
      </p:sp>
      <p:sp>
        <p:nvSpPr>
          <p:cNvPr id="13" name="TextBox 12"/>
          <p:cNvSpPr txBox="1"/>
          <p:nvPr/>
        </p:nvSpPr>
        <p:spPr>
          <a:xfrm>
            <a:off x="7191467" y="1876068"/>
            <a:ext cx="343364" cy="253916"/>
          </a:xfrm>
          <a:prstGeom prst="rect">
            <a:avLst/>
          </a:prstGeom>
          <a:noFill/>
        </p:spPr>
        <p:txBody>
          <a:bodyPr wrap="none" rtlCol="0">
            <a:spAutoFit/>
          </a:bodyPr>
          <a:lstStyle/>
          <a:p>
            <a:r>
              <a:rPr lang="en-US" sz="1050"/>
              <a:t>***</a:t>
            </a:r>
          </a:p>
        </p:txBody>
      </p:sp>
      <p:sp>
        <p:nvSpPr>
          <p:cNvPr id="14" name="TextBox 13"/>
          <p:cNvSpPr txBox="1"/>
          <p:nvPr/>
        </p:nvSpPr>
        <p:spPr>
          <a:xfrm>
            <a:off x="2523874" y="3356361"/>
            <a:ext cx="343364" cy="253916"/>
          </a:xfrm>
          <a:prstGeom prst="rect">
            <a:avLst/>
          </a:prstGeom>
          <a:noFill/>
        </p:spPr>
        <p:txBody>
          <a:bodyPr wrap="none" rtlCol="0">
            <a:spAutoFit/>
          </a:bodyPr>
          <a:lstStyle/>
          <a:p>
            <a:r>
              <a:rPr lang="en-US" sz="1050"/>
              <a:t>***</a:t>
            </a:r>
          </a:p>
        </p:txBody>
      </p:sp>
      <p:sp>
        <p:nvSpPr>
          <p:cNvPr id="15" name="TextBox 14"/>
          <p:cNvSpPr txBox="1"/>
          <p:nvPr/>
        </p:nvSpPr>
        <p:spPr>
          <a:xfrm>
            <a:off x="3087830" y="3357639"/>
            <a:ext cx="343364" cy="253916"/>
          </a:xfrm>
          <a:prstGeom prst="rect">
            <a:avLst/>
          </a:prstGeom>
          <a:noFill/>
        </p:spPr>
        <p:txBody>
          <a:bodyPr wrap="none" rtlCol="0">
            <a:spAutoFit/>
          </a:bodyPr>
          <a:lstStyle/>
          <a:p>
            <a:r>
              <a:rPr lang="en-US" sz="1050"/>
              <a:t>***</a:t>
            </a:r>
          </a:p>
        </p:txBody>
      </p:sp>
      <p:sp>
        <p:nvSpPr>
          <p:cNvPr id="16" name="TextBox 15"/>
          <p:cNvSpPr txBox="1"/>
          <p:nvPr/>
        </p:nvSpPr>
        <p:spPr>
          <a:xfrm>
            <a:off x="3630479" y="3350593"/>
            <a:ext cx="343364" cy="253916"/>
          </a:xfrm>
          <a:prstGeom prst="rect">
            <a:avLst/>
          </a:prstGeom>
          <a:noFill/>
        </p:spPr>
        <p:txBody>
          <a:bodyPr wrap="none" rtlCol="0">
            <a:spAutoFit/>
          </a:bodyPr>
          <a:lstStyle/>
          <a:p>
            <a:r>
              <a:rPr lang="en-US" sz="1050"/>
              <a:t>***</a:t>
            </a:r>
          </a:p>
        </p:txBody>
      </p:sp>
      <p:sp>
        <p:nvSpPr>
          <p:cNvPr id="17" name="TextBox 16"/>
          <p:cNvSpPr txBox="1"/>
          <p:nvPr/>
        </p:nvSpPr>
        <p:spPr>
          <a:xfrm>
            <a:off x="6152418" y="3339042"/>
            <a:ext cx="343364" cy="253916"/>
          </a:xfrm>
          <a:prstGeom prst="rect">
            <a:avLst/>
          </a:prstGeom>
          <a:noFill/>
        </p:spPr>
        <p:txBody>
          <a:bodyPr wrap="none" rtlCol="0">
            <a:spAutoFit/>
          </a:bodyPr>
          <a:lstStyle/>
          <a:p>
            <a:r>
              <a:rPr lang="en-US" sz="1050"/>
              <a:t>***</a:t>
            </a:r>
          </a:p>
        </p:txBody>
      </p:sp>
      <p:sp>
        <p:nvSpPr>
          <p:cNvPr id="18" name="TextBox 17"/>
          <p:cNvSpPr txBox="1"/>
          <p:nvPr/>
        </p:nvSpPr>
        <p:spPr>
          <a:xfrm>
            <a:off x="6675277" y="3326946"/>
            <a:ext cx="343364" cy="253916"/>
          </a:xfrm>
          <a:prstGeom prst="rect">
            <a:avLst/>
          </a:prstGeom>
          <a:noFill/>
        </p:spPr>
        <p:txBody>
          <a:bodyPr wrap="none" rtlCol="0">
            <a:spAutoFit/>
          </a:bodyPr>
          <a:lstStyle/>
          <a:p>
            <a:r>
              <a:rPr lang="en-US" sz="1050"/>
              <a:t>***</a:t>
            </a:r>
          </a:p>
        </p:txBody>
      </p:sp>
      <p:sp>
        <p:nvSpPr>
          <p:cNvPr id="19" name="TextBox 18"/>
          <p:cNvSpPr txBox="1"/>
          <p:nvPr/>
        </p:nvSpPr>
        <p:spPr>
          <a:xfrm>
            <a:off x="7219333" y="3324552"/>
            <a:ext cx="343364" cy="253916"/>
          </a:xfrm>
          <a:prstGeom prst="rect">
            <a:avLst/>
          </a:prstGeom>
          <a:noFill/>
        </p:spPr>
        <p:txBody>
          <a:bodyPr wrap="none" rtlCol="0">
            <a:spAutoFit/>
          </a:bodyPr>
          <a:lstStyle/>
          <a:p>
            <a:r>
              <a:rPr lang="en-US" sz="1050"/>
              <a:t>***</a:t>
            </a:r>
          </a:p>
        </p:txBody>
      </p:sp>
      <p:sp>
        <p:nvSpPr>
          <p:cNvPr id="26" name="TextBox 25"/>
          <p:cNvSpPr txBox="1"/>
          <p:nvPr/>
        </p:nvSpPr>
        <p:spPr>
          <a:xfrm>
            <a:off x="4336335" y="4839603"/>
            <a:ext cx="4677884" cy="253916"/>
          </a:xfrm>
          <a:prstGeom prst="rect">
            <a:avLst/>
          </a:prstGeom>
          <a:noFill/>
        </p:spPr>
        <p:txBody>
          <a:bodyPr wrap="none" rtlCol="0">
            <a:spAutoFit/>
          </a:bodyPr>
          <a:lstStyle/>
          <a:p>
            <a:r>
              <a:rPr lang="en-US" sz="1050">
                <a:solidFill>
                  <a:schemeClr val="tx1"/>
                </a:solidFill>
              </a:rPr>
              <a:t>** and *** indicates significant change from baseline at </a:t>
            </a:r>
            <a:r>
              <a:rPr lang="en-US" sz="1050" i="1">
                <a:solidFill>
                  <a:schemeClr val="tx1"/>
                </a:solidFill>
              </a:rPr>
              <a:t>p</a:t>
            </a:r>
            <a:r>
              <a:rPr lang="en-US" sz="1050">
                <a:solidFill>
                  <a:schemeClr val="tx1"/>
                </a:solidFill>
              </a:rPr>
              <a:t> &lt; .01 and </a:t>
            </a:r>
            <a:r>
              <a:rPr lang="en-US" sz="1050" i="1">
                <a:solidFill>
                  <a:schemeClr val="tx1"/>
                </a:solidFill>
              </a:rPr>
              <a:t>p </a:t>
            </a:r>
            <a:r>
              <a:rPr lang="en-US" sz="1050">
                <a:solidFill>
                  <a:schemeClr val="tx1"/>
                </a:solidFill>
              </a:rPr>
              <a:t>&lt; .001</a:t>
            </a:r>
          </a:p>
        </p:txBody>
      </p:sp>
    </p:spTree>
    <p:extLst>
      <p:ext uri="{BB962C8B-B14F-4D97-AF65-F5344CB8AC3E}">
        <p14:creationId xmlns:p14="http://schemas.microsoft.com/office/powerpoint/2010/main" val="36415618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700" y="391349"/>
            <a:ext cx="8520600" cy="761125"/>
          </a:xfrm>
        </p:spPr>
        <p:txBody>
          <a:bodyPr>
            <a:normAutofit/>
          </a:bodyPr>
          <a:lstStyle/>
          <a:p>
            <a:r>
              <a:rPr lang="en-US" sz="4000" dirty="0">
                <a:solidFill>
                  <a:srgbClr val="7030A0"/>
                </a:solidFill>
              </a:rPr>
              <a:t>Practicing Mindfulness</a:t>
            </a:r>
          </a:p>
        </p:txBody>
      </p:sp>
      <p:sp>
        <p:nvSpPr>
          <p:cNvPr id="5" name="Text Placeholder 4"/>
          <p:cNvSpPr>
            <a:spLocks noGrp="1"/>
          </p:cNvSpPr>
          <p:nvPr>
            <p:ph type="body" idx="1"/>
          </p:nvPr>
        </p:nvSpPr>
        <p:spPr/>
        <p:txBody>
          <a:bodyPr>
            <a:normAutofit/>
          </a:bodyPr>
          <a:lstStyle/>
          <a:p>
            <a:pPr marL="241300" indent="-223838">
              <a:buFont typeface="Wingdings" pitchFamily="2" charset="2"/>
              <a:buChar char="§"/>
            </a:pPr>
            <a:r>
              <a:rPr lang="en-US" sz="2400" dirty="0">
                <a:solidFill>
                  <a:schemeClr val="bg1"/>
                </a:solidFill>
                <a:latin typeface="+mj-lt"/>
              </a:rPr>
              <a:t> Mindful moments in daily life (informal practice)</a:t>
            </a:r>
          </a:p>
          <a:p>
            <a:pPr marL="241300" indent="-223838">
              <a:buFont typeface="Wingdings" pitchFamily="2" charset="2"/>
              <a:buChar char="§"/>
            </a:pPr>
            <a:endParaRPr lang="en-US" sz="2400" dirty="0">
              <a:solidFill>
                <a:schemeClr val="bg1"/>
              </a:solidFill>
              <a:latin typeface="+mj-lt"/>
            </a:endParaRPr>
          </a:p>
          <a:p>
            <a:pPr marL="241300" indent="-223838">
              <a:buFont typeface="Wingdings" pitchFamily="2" charset="2"/>
              <a:buChar char="§"/>
            </a:pPr>
            <a:r>
              <a:rPr lang="en-US" sz="2400" dirty="0">
                <a:solidFill>
                  <a:schemeClr val="bg1"/>
                </a:solidFill>
                <a:latin typeface="+mj-lt"/>
              </a:rPr>
              <a:t> Meditation (formal practice)</a:t>
            </a:r>
          </a:p>
          <a:p>
            <a:pPr marL="241300" indent="-223838">
              <a:buFont typeface="Wingdings" pitchFamily="2" charset="2"/>
              <a:buChar char="§"/>
            </a:pPr>
            <a:endParaRPr lang="en-US" sz="1600" dirty="0">
              <a:solidFill>
                <a:schemeClr val="bg1"/>
              </a:solidFill>
              <a:latin typeface="+mj-lt"/>
            </a:endParaRPr>
          </a:p>
          <a:p>
            <a:pPr marL="230188" indent="-230188">
              <a:buFont typeface="Wingdings" panose="05000000000000000000" pitchFamily="2" charset="2"/>
              <a:buChar char="§"/>
            </a:pPr>
            <a:endParaRPr lang="en-US" sz="1600" dirty="0">
              <a:solidFill>
                <a:schemeClr val="bg1"/>
              </a:solidFill>
              <a:latin typeface="+mj-lt"/>
            </a:endParaRPr>
          </a:p>
          <a:p>
            <a:pPr marL="230188" indent="-230188">
              <a:buFont typeface="Wingdings" panose="05000000000000000000" pitchFamily="2" charset="2"/>
              <a:buChar char="§"/>
            </a:pPr>
            <a:endParaRPr lang="en-US" sz="1100" dirty="0">
              <a:solidFill>
                <a:schemeClr val="bg1"/>
              </a:solidFill>
            </a:endParaRPr>
          </a:p>
          <a:p>
            <a:endParaRPr lang="en-US" sz="1100" dirty="0">
              <a:solidFill>
                <a:schemeClr val="bg1"/>
              </a:solidFill>
            </a:endParaRPr>
          </a:p>
        </p:txBody>
      </p:sp>
    </p:spTree>
    <p:extLst>
      <p:ext uri="{BB962C8B-B14F-4D97-AF65-F5344CB8AC3E}">
        <p14:creationId xmlns:p14="http://schemas.microsoft.com/office/powerpoint/2010/main" val="20464474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8991" y="1454405"/>
            <a:ext cx="8520600" cy="626100"/>
          </a:xfrm>
        </p:spPr>
        <p:txBody>
          <a:bodyPr>
            <a:noAutofit/>
          </a:bodyPr>
          <a:lstStyle/>
          <a:p>
            <a:pPr algn="ctr"/>
            <a:r>
              <a:rPr lang="en-US" sz="4000" dirty="0">
                <a:solidFill>
                  <a:srgbClr val="7030A0"/>
                </a:solidFill>
              </a:rPr>
              <a:t>Informal Practice: </a:t>
            </a:r>
            <a:br>
              <a:rPr lang="en-US" sz="4000" dirty="0">
                <a:solidFill>
                  <a:srgbClr val="7030A0"/>
                </a:solidFill>
              </a:rPr>
            </a:br>
            <a:r>
              <a:rPr lang="en-US" sz="4000" dirty="0">
                <a:solidFill>
                  <a:srgbClr val="7030A0"/>
                </a:solidFill>
              </a:rPr>
              <a:t>Incorporating Mindfulness in Daily Life</a:t>
            </a:r>
          </a:p>
        </p:txBody>
      </p:sp>
    </p:spTree>
    <p:extLst>
      <p:ext uri="{BB962C8B-B14F-4D97-AF65-F5344CB8AC3E}">
        <p14:creationId xmlns:p14="http://schemas.microsoft.com/office/powerpoint/2010/main" val="394653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09231" y="957370"/>
            <a:ext cx="8520600" cy="626100"/>
          </a:xfrm>
          <a:prstGeom prst="rect">
            <a:avLst/>
          </a:prstGeom>
        </p:spPr>
        <p:txBody>
          <a:bodyPr lIns="91425" tIns="91425" rIns="91425" bIns="91425" anchor="t" anchorCtr="0">
            <a:noAutofit/>
          </a:bodyPr>
          <a:lstStyle/>
          <a:p>
            <a:pPr lvl="0" algn="ctr">
              <a:spcBef>
                <a:spcPts val="0"/>
              </a:spcBef>
              <a:buNone/>
            </a:pPr>
            <a:r>
              <a:rPr lang="en-US" sz="5400" dirty="0">
                <a:solidFill>
                  <a:srgbClr val="7030A0"/>
                </a:solidFill>
              </a:rPr>
              <a:t>Mindfulness</a:t>
            </a:r>
            <a:br>
              <a:rPr lang="en-US" sz="5400" dirty="0">
                <a:solidFill>
                  <a:srgbClr val="7030A0"/>
                </a:solidFill>
              </a:rPr>
            </a:br>
            <a:endParaRPr lang="en" sz="2800" i="1" dirty="0">
              <a:solidFill>
                <a:srgbClr val="7030A0"/>
              </a:solidFill>
            </a:endParaRPr>
          </a:p>
        </p:txBody>
      </p:sp>
      <p:pic>
        <p:nvPicPr>
          <p:cNvPr id="3" name="Picture 2" descr="A screenshot of a cell phone&#10;&#10;Description automatically generated">
            <a:extLst>
              <a:ext uri="{FF2B5EF4-FFF2-40B4-BE49-F238E27FC236}">
                <a16:creationId xmlns:a16="http://schemas.microsoft.com/office/drawing/2014/main" id="{EB4A9458-3AAC-874F-A3F0-DF421DA31D69}"/>
              </a:ext>
            </a:extLst>
          </p:cNvPr>
          <p:cNvPicPr>
            <a:picLocks noChangeAspect="1"/>
          </p:cNvPicPr>
          <p:nvPr/>
        </p:nvPicPr>
        <p:blipFill rotWithShape="1">
          <a:blip r:embed="rId3"/>
          <a:srcRect t="35315" b="30786"/>
          <a:stretch/>
        </p:blipFill>
        <p:spPr>
          <a:xfrm>
            <a:off x="2146920" y="1816442"/>
            <a:ext cx="4850160" cy="1743589"/>
          </a:xfrm>
          <a:prstGeom prst="rect">
            <a:avLst/>
          </a:prstGeom>
        </p:spPr>
      </p:pic>
    </p:spTree>
    <p:extLst>
      <p:ext uri="{BB962C8B-B14F-4D97-AF65-F5344CB8AC3E}">
        <p14:creationId xmlns:p14="http://schemas.microsoft.com/office/powerpoint/2010/main" val="3754148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619" y="1634523"/>
            <a:ext cx="8520600" cy="1251551"/>
          </a:xfrm>
        </p:spPr>
        <p:txBody>
          <a:bodyPr>
            <a:normAutofit/>
          </a:bodyPr>
          <a:lstStyle/>
          <a:p>
            <a:pPr algn="ctr"/>
            <a:r>
              <a:rPr lang="en-US" sz="4000" dirty="0">
                <a:solidFill>
                  <a:srgbClr val="7030A0"/>
                </a:solidFill>
              </a:rPr>
              <a:t>Taking a Mindful Break</a:t>
            </a:r>
          </a:p>
        </p:txBody>
      </p:sp>
      <p:pic>
        <p:nvPicPr>
          <p:cNvPr id="2050" name="Picture 2" descr="Image result for dove choco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1190" y="2669308"/>
            <a:ext cx="1680586" cy="1680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6384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solidFill>
                  <a:srgbClr val="7030A0"/>
                </a:solidFill>
              </a:rPr>
              <a:t>Group Discussion</a:t>
            </a:r>
          </a:p>
        </p:txBody>
      </p:sp>
      <p:sp>
        <p:nvSpPr>
          <p:cNvPr id="5" name="Text Placeholder 4"/>
          <p:cNvSpPr>
            <a:spLocks noGrp="1"/>
          </p:cNvSpPr>
          <p:nvPr>
            <p:ph type="body" idx="1"/>
          </p:nvPr>
        </p:nvSpPr>
        <p:spPr>
          <a:xfrm>
            <a:off x="311700" y="1131926"/>
            <a:ext cx="8520600" cy="3479683"/>
          </a:xfrm>
        </p:spPr>
        <p:txBody>
          <a:bodyPr>
            <a:normAutofit/>
          </a:bodyPr>
          <a:lstStyle/>
          <a:p>
            <a:pPr marL="230188" indent="-230188">
              <a:buFont typeface="Wingdings" panose="05000000000000000000" pitchFamily="2" charset="2"/>
              <a:buChar char="§"/>
            </a:pPr>
            <a:r>
              <a:rPr lang="en-US" sz="2800" dirty="0">
                <a:solidFill>
                  <a:schemeClr val="bg1"/>
                </a:solidFill>
                <a:latin typeface="+mj-lt"/>
              </a:rPr>
              <a:t>How was this different from your general chocolate-eating experiences?</a:t>
            </a:r>
          </a:p>
          <a:p>
            <a:pPr marL="449644" lvl="1" indent="-230188">
              <a:buFont typeface="Wingdings" panose="05000000000000000000" pitchFamily="2" charset="2"/>
              <a:buChar char="§"/>
            </a:pPr>
            <a:r>
              <a:rPr lang="en-US" sz="2650" dirty="0">
                <a:solidFill>
                  <a:schemeClr val="bg1"/>
                </a:solidFill>
                <a:latin typeface="+mj-lt"/>
              </a:rPr>
              <a:t>More intense? Frustrating? More pleasurable?</a:t>
            </a:r>
            <a:endParaRPr lang="en-US" sz="2800" dirty="0">
              <a:solidFill>
                <a:schemeClr val="bg1"/>
              </a:solidFill>
              <a:latin typeface="+mj-lt"/>
            </a:endParaRPr>
          </a:p>
          <a:p>
            <a:pPr marL="230188" indent="-230188">
              <a:buFont typeface="Wingdings" panose="05000000000000000000" pitchFamily="2" charset="2"/>
              <a:buChar char="§"/>
            </a:pPr>
            <a:r>
              <a:rPr lang="en-US" sz="2800" dirty="0">
                <a:solidFill>
                  <a:schemeClr val="bg1"/>
                </a:solidFill>
                <a:latin typeface="+mj-lt"/>
              </a:rPr>
              <a:t>Were you more aware of your emotions during the exercise?</a:t>
            </a:r>
          </a:p>
          <a:p>
            <a:pPr marL="230188" indent="-230188">
              <a:buFont typeface="Wingdings" panose="05000000000000000000" pitchFamily="2" charset="2"/>
              <a:buChar char="§"/>
            </a:pPr>
            <a:r>
              <a:rPr lang="en-US" sz="2800" dirty="0">
                <a:solidFill>
                  <a:schemeClr val="bg1"/>
                </a:solidFill>
                <a:latin typeface="+mj-lt"/>
              </a:rPr>
              <a:t>Would this change your future experience of eating chocolate?</a:t>
            </a:r>
          </a:p>
          <a:p>
            <a:pPr marL="449644" lvl="1" indent="-230188">
              <a:buFont typeface="Wingdings" panose="05000000000000000000" pitchFamily="2" charset="2"/>
              <a:buChar char="§"/>
            </a:pPr>
            <a:r>
              <a:rPr lang="en-US" sz="2650" dirty="0">
                <a:solidFill>
                  <a:schemeClr val="bg1"/>
                </a:solidFill>
                <a:latin typeface="+mj-lt"/>
              </a:rPr>
              <a:t>Why or why not?</a:t>
            </a:r>
          </a:p>
          <a:p>
            <a:pPr marL="230188" indent="-230188">
              <a:buFont typeface="Wingdings" panose="05000000000000000000" pitchFamily="2" charset="2"/>
              <a:buChar char="§"/>
            </a:pPr>
            <a:endParaRPr lang="en-US" sz="2800" dirty="0">
              <a:solidFill>
                <a:schemeClr val="bg1"/>
              </a:solidFill>
              <a:latin typeface="+mj-lt"/>
            </a:endParaRPr>
          </a:p>
        </p:txBody>
      </p:sp>
    </p:spTree>
    <p:extLst>
      <p:ext uri="{BB962C8B-B14F-4D97-AF65-F5344CB8AC3E}">
        <p14:creationId xmlns:p14="http://schemas.microsoft.com/office/powerpoint/2010/main" val="1261392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4000" dirty="0">
                <a:solidFill>
                  <a:srgbClr val="7030A0"/>
                </a:solidFill>
              </a:rPr>
              <a:t>Mindful Moments in Everyday Activities</a:t>
            </a:r>
          </a:p>
        </p:txBody>
      </p:sp>
      <p:sp>
        <p:nvSpPr>
          <p:cNvPr id="5" name="Text Placeholder 4"/>
          <p:cNvSpPr>
            <a:spLocks noGrp="1"/>
          </p:cNvSpPr>
          <p:nvPr>
            <p:ph type="body" idx="1"/>
          </p:nvPr>
        </p:nvSpPr>
        <p:spPr>
          <a:xfrm>
            <a:off x="311700" y="1131926"/>
            <a:ext cx="8520600" cy="3479683"/>
          </a:xfrm>
        </p:spPr>
        <p:txBody>
          <a:bodyPr>
            <a:normAutofit fontScale="92500" lnSpcReduction="10000"/>
          </a:bodyPr>
          <a:lstStyle/>
          <a:p>
            <a:pPr marL="230188" indent="-230188">
              <a:buFont typeface="Wingdings" panose="05000000000000000000" pitchFamily="2" charset="2"/>
              <a:buChar char="§"/>
            </a:pPr>
            <a:r>
              <a:rPr lang="en-US" sz="2800" dirty="0">
                <a:solidFill>
                  <a:schemeClr val="bg1"/>
                </a:solidFill>
                <a:latin typeface="+mj-lt"/>
              </a:rPr>
              <a:t>Brushing teeth</a:t>
            </a:r>
          </a:p>
          <a:p>
            <a:pPr marL="230188" indent="-230188">
              <a:buFont typeface="Wingdings" panose="05000000000000000000" pitchFamily="2" charset="2"/>
              <a:buChar char="§"/>
            </a:pPr>
            <a:r>
              <a:rPr lang="en-US" sz="2800" dirty="0">
                <a:solidFill>
                  <a:schemeClr val="bg1"/>
                </a:solidFill>
                <a:latin typeface="+mj-lt"/>
              </a:rPr>
              <a:t>Eating </a:t>
            </a:r>
          </a:p>
          <a:p>
            <a:pPr marL="230188" indent="-230188">
              <a:buFont typeface="Wingdings" panose="05000000000000000000" pitchFamily="2" charset="2"/>
              <a:buChar char="§"/>
            </a:pPr>
            <a:r>
              <a:rPr lang="en-US" sz="2800" dirty="0">
                <a:solidFill>
                  <a:schemeClr val="bg1"/>
                </a:solidFill>
                <a:latin typeface="+mj-lt"/>
              </a:rPr>
              <a:t>Chores – e.g., washing dishes, folding laundry</a:t>
            </a:r>
          </a:p>
          <a:p>
            <a:pPr marL="230188" indent="-230188">
              <a:buFont typeface="Wingdings" panose="05000000000000000000" pitchFamily="2" charset="2"/>
              <a:buChar char="§"/>
            </a:pPr>
            <a:endParaRPr lang="en-US" sz="2800" dirty="0">
              <a:solidFill>
                <a:schemeClr val="bg1"/>
              </a:solidFill>
              <a:latin typeface="+mj-lt"/>
            </a:endParaRPr>
          </a:p>
          <a:p>
            <a:pPr marL="230188" indent="-230188">
              <a:buFont typeface="Wingdings" panose="05000000000000000000" pitchFamily="2" charset="2"/>
              <a:buChar char="§"/>
            </a:pPr>
            <a:endParaRPr lang="en-US" sz="2800" dirty="0">
              <a:solidFill>
                <a:schemeClr val="bg1"/>
              </a:solidFill>
              <a:latin typeface="+mj-lt"/>
            </a:endParaRPr>
          </a:p>
          <a:p>
            <a:pPr marL="230188" indent="-230188">
              <a:buFont typeface="Wingdings" panose="05000000000000000000" pitchFamily="2" charset="2"/>
              <a:buChar char="§"/>
            </a:pPr>
            <a:r>
              <a:rPr lang="en-US" sz="2800" dirty="0">
                <a:solidFill>
                  <a:schemeClr val="bg1"/>
                </a:solidFill>
                <a:latin typeface="+mj-lt"/>
              </a:rPr>
              <a:t>As you go through these activities</a:t>
            </a:r>
          </a:p>
          <a:p>
            <a:pPr marL="449644" lvl="1" indent="-230188">
              <a:buFont typeface="Wingdings" panose="05000000000000000000" pitchFamily="2" charset="2"/>
              <a:buChar char="§"/>
            </a:pPr>
            <a:r>
              <a:rPr lang="en-US" sz="2400" dirty="0">
                <a:solidFill>
                  <a:schemeClr val="bg1"/>
                </a:solidFill>
                <a:latin typeface="+mj-lt"/>
              </a:rPr>
              <a:t>Slow down</a:t>
            </a:r>
          </a:p>
          <a:p>
            <a:pPr marL="449644" lvl="1" indent="-230188">
              <a:buFont typeface="Wingdings" panose="05000000000000000000" pitchFamily="2" charset="2"/>
              <a:buChar char="§"/>
            </a:pPr>
            <a:r>
              <a:rPr lang="en-US" sz="2400" dirty="0">
                <a:solidFill>
                  <a:schemeClr val="bg1"/>
                </a:solidFill>
                <a:latin typeface="+mj-lt"/>
              </a:rPr>
              <a:t>Take a breath</a:t>
            </a:r>
          </a:p>
          <a:p>
            <a:pPr marL="449644" lvl="1" indent="-230188">
              <a:buFont typeface="Wingdings" panose="05000000000000000000" pitchFamily="2" charset="2"/>
              <a:buChar char="§"/>
            </a:pPr>
            <a:r>
              <a:rPr lang="en-US" sz="2400" dirty="0">
                <a:solidFill>
                  <a:schemeClr val="bg1"/>
                </a:solidFill>
                <a:latin typeface="+mj-lt"/>
              </a:rPr>
              <a:t>Engage your </a:t>
            </a:r>
            <a:r>
              <a:rPr lang="en-US" sz="2400" b="1" u="sng" dirty="0">
                <a:solidFill>
                  <a:schemeClr val="bg1"/>
                </a:solidFill>
                <a:latin typeface="+mj-lt"/>
              </a:rPr>
              <a:t>senses</a:t>
            </a:r>
          </a:p>
          <a:p>
            <a:pPr marL="449644" lvl="1" indent="-230188">
              <a:buFont typeface="Wingdings" panose="05000000000000000000" pitchFamily="2" charset="2"/>
              <a:buChar char="§"/>
            </a:pPr>
            <a:r>
              <a:rPr lang="en-US" sz="2400" dirty="0">
                <a:solidFill>
                  <a:schemeClr val="bg1"/>
                </a:solidFill>
                <a:latin typeface="+mj-lt"/>
              </a:rPr>
              <a:t>Pay attention to the task</a:t>
            </a:r>
          </a:p>
          <a:p>
            <a:pPr marL="230188" indent="-230188">
              <a:buFont typeface="Wingdings" panose="05000000000000000000" pitchFamily="2" charset="2"/>
              <a:buChar char="§"/>
            </a:pPr>
            <a:endParaRPr lang="en-US" sz="2800" dirty="0">
              <a:solidFill>
                <a:schemeClr val="bg1"/>
              </a:solidFill>
              <a:latin typeface="+mj-lt"/>
            </a:endParaRPr>
          </a:p>
          <a:p>
            <a:pPr marL="230188" indent="-230188">
              <a:buFont typeface="Wingdings" panose="05000000000000000000" pitchFamily="2" charset="2"/>
              <a:buChar char="§"/>
            </a:pPr>
            <a:endParaRPr lang="en-US" sz="1600" dirty="0">
              <a:solidFill>
                <a:schemeClr val="bg1"/>
              </a:solidFill>
            </a:endParaRPr>
          </a:p>
          <a:p>
            <a:endParaRPr lang="en-US" sz="1600" dirty="0">
              <a:solidFill>
                <a:schemeClr val="bg1"/>
              </a:solidFill>
            </a:endParaRPr>
          </a:p>
        </p:txBody>
      </p:sp>
    </p:spTree>
    <p:extLst>
      <p:ext uri="{BB962C8B-B14F-4D97-AF65-F5344CB8AC3E}">
        <p14:creationId xmlns:p14="http://schemas.microsoft.com/office/powerpoint/2010/main" val="662715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619" y="1634524"/>
            <a:ext cx="8520600" cy="626100"/>
          </a:xfrm>
        </p:spPr>
        <p:txBody>
          <a:bodyPr>
            <a:noAutofit/>
          </a:bodyPr>
          <a:lstStyle/>
          <a:p>
            <a:pPr algn="ctr"/>
            <a:r>
              <a:rPr lang="en-US" sz="4000" dirty="0">
                <a:solidFill>
                  <a:srgbClr val="7030A0"/>
                </a:solidFill>
              </a:rPr>
              <a:t>Handout on Ways You can Incorporate Small Mindful Moments in Daily Life</a:t>
            </a:r>
            <a:br>
              <a:rPr lang="en-US" sz="4000" dirty="0">
                <a:solidFill>
                  <a:srgbClr val="7030A0"/>
                </a:solidFill>
              </a:rPr>
            </a:br>
            <a:br>
              <a:rPr lang="en-US" sz="4000" dirty="0">
                <a:solidFill>
                  <a:srgbClr val="7030A0"/>
                </a:solidFill>
              </a:rPr>
            </a:br>
            <a:r>
              <a:rPr lang="en-US" sz="4000" dirty="0">
                <a:solidFill>
                  <a:srgbClr val="7030A0"/>
                </a:solidFill>
              </a:rPr>
              <a:t>(“Practical Mindfulness”)</a:t>
            </a:r>
            <a:br>
              <a:rPr lang="en-US" sz="4000" dirty="0">
                <a:solidFill>
                  <a:srgbClr val="7030A0"/>
                </a:solidFill>
              </a:rPr>
            </a:br>
            <a:endParaRPr lang="en-US" sz="4000" dirty="0">
              <a:solidFill>
                <a:srgbClr val="7030A0"/>
              </a:solidFill>
            </a:endParaRPr>
          </a:p>
        </p:txBody>
      </p:sp>
    </p:spTree>
    <p:extLst>
      <p:ext uri="{BB962C8B-B14F-4D97-AF65-F5344CB8AC3E}">
        <p14:creationId xmlns:p14="http://schemas.microsoft.com/office/powerpoint/2010/main" val="9767108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11700" y="391350"/>
            <a:ext cx="8520600" cy="1037400"/>
          </a:xfrm>
        </p:spPr>
        <p:txBody>
          <a:bodyPr>
            <a:normAutofit/>
          </a:bodyPr>
          <a:lstStyle/>
          <a:p>
            <a:r>
              <a:rPr lang="en-US" sz="4000" dirty="0">
                <a:solidFill>
                  <a:srgbClr val="7030A0"/>
                </a:solidFill>
              </a:rPr>
              <a:t>Mindful Moments in Medicine</a:t>
            </a:r>
          </a:p>
        </p:txBody>
      </p:sp>
      <p:sp>
        <p:nvSpPr>
          <p:cNvPr id="5" name="Text Placeholder 4"/>
          <p:cNvSpPr>
            <a:spLocks noGrp="1"/>
          </p:cNvSpPr>
          <p:nvPr>
            <p:ph type="body" idx="1"/>
          </p:nvPr>
        </p:nvSpPr>
        <p:spPr>
          <a:xfrm>
            <a:off x="311700" y="1131926"/>
            <a:ext cx="8520600" cy="3479683"/>
          </a:xfrm>
        </p:spPr>
        <p:txBody>
          <a:bodyPr>
            <a:normAutofit/>
          </a:bodyPr>
          <a:lstStyle/>
          <a:p>
            <a:pPr marL="228600" indent="-228600">
              <a:buFont typeface="Wingdings" panose="05000000000000000000" pitchFamily="2" charset="2"/>
              <a:buChar char="§"/>
              <a:tabLst>
                <a:tab pos="282575" algn="l"/>
              </a:tabLst>
            </a:pPr>
            <a:r>
              <a:rPr lang="en-US" sz="3200" dirty="0">
                <a:solidFill>
                  <a:schemeClr val="bg1"/>
                </a:solidFill>
                <a:latin typeface="+mj-lt"/>
              </a:rPr>
              <a:t>In medicine</a:t>
            </a:r>
          </a:p>
          <a:p>
            <a:pPr marL="449644" lvl="1" indent="-230188">
              <a:buFont typeface="Wingdings" panose="05000000000000000000" pitchFamily="2" charset="2"/>
              <a:buChar char="§"/>
            </a:pPr>
            <a:r>
              <a:rPr lang="en-US" sz="2800" dirty="0">
                <a:solidFill>
                  <a:schemeClr val="bg1"/>
                </a:solidFill>
                <a:latin typeface="+mj-lt"/>
              </a:rPr>
              <a:t>Washing hands </a:t>
            </a:r>
          </a:p>
          <a:p>
            <a:pPr marL="449644" lvl="1" indent="-230188">
              <a:buFont typeface="Wingdings" panose="05000000000000000000" pitchFamily="2" charset="2"/>
              <a:buChar char="§"/>
            </a:pPr>
            <a:r>
              <a:rPr lang="en-US" sz="2800" dirty="0">
                <a:solidFill>
                  <a:schemeClr val="bg1"/>
                </a:solidFill>
                <a:latin typeface="+mj-lt"/>
              </a:rPr>
              <a:t>Before entering patients’ room</a:t>
            </a:r>
          </a:p>
          <a:p>
            <a:pPr marL="230188" indent="-230188">
              <a:buFont typeface="Wingdings" panose="05000000000000000000" pitchFamily="2" charset="2"/>
              <a:buChar char="§"/>
            </a:pPr>
            <a:endParaRPr lang="en-US" sz="3200" dirty="0">
              <a:solidFill>
                <a:schemeClr val="bg1"/>
              </a:solidFill>
              <a:latin typeface="+mj-lt"/>
            </a:endParaRPr>
          </a:p>
          <a:p>
            <a:pPr marL="230188" indent="-230188">
              <a:buFont typeface="Wingdings" panose="05000000000000000000" pitchFamily="2" charset="2"/>
              <a:buChar char="§"/>
            </a:pPr>
            <a:endParaRPr lang="en-US" sz="1800" dirty="0">
              <a:solidFill>
                <a:schemeClr val="bg1"/>
              </a:solidFill>
            </a:endParaRPr>
          </a:p>
          <a:p>
            <a:endParaRPr lang="en-US" sz="1800" dirty="0">
              <a:solidFill>
                <a:schemeClr val="bg1"/>
              </a:solidFill>
            </a:endParaRPr>
          </a:p>
        </p:txBody>
      </p:sp>
      <p:pic>
        <p:nvPicPr>
          <p:cNvPr id="2050" name="Picture 2" descr="Image result for washing hands in medicine"/>
          <p:cNvPicPr>
            <a:picLocks noChangeAspect="1" noChangeArrowheads="1"/>
          </p:cNvPicPr>
          <p:nvPr/>
        </p:nvPicPr>
        <p:blipFill rotWithShape="1">
          <a:blip r:embed="rId3">
            <a:extLst>
              <a:ext uri="{28A0092B-C50C-407E-A947-70E740481C1C}">
                <a14:useLocalDpi xmlns:a14="http://schemas.microsoft.com/office/drawing/2010/main" val="0"/>
              </a:ext>
            </a:extLst>
          </a:blip>
          <a:srcRect r="2607" b="11834"/>
          <a:stretch/>
        </p:blipFill>
        <p:spPr bwMode="auto">
          <a:xfrm>
            <a:off x="869458" y="2702859"/>
            <a:ext cx="3339472" cy="17004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doorknob hospit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6140" y="2260231"/>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450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619" y="1634524"/>
            <a:ext cx="8520600" cy="626100"/>
          </a:xfrm>
        </p:spPr>
        <p:txBody>
          <a:bodyPr>
            <a:normAutofit fontScale="90000"/>
          </a:bodyPr>
          <a:lstStyle/>
          <a:p>
            <a:pPr algn="ctr"/>
            <a:r>
              <a:rPr lang="en-US">
                <a:solidFill>
                  <a:srgbClr val="7030A0"/>
                </a:solidFill>
              </a:rPr>
              <a:t>Formal Practice:</a:t>
            </a:r>
            <a:br>
              <a:rPr lang="en-US">
                <a:solidFill>
                  <a:srgbClr val="7030A0"/>
                </a:solidFill>
              </a:rPr>
            </a:br>
            <a:r>
              <a:rPr lang="en-US">
                <a:solidFill>
                  <a:srgbClr val="7030A0"/>
                </a:solidFill>
              </a:rPr>
              <a:t>Meditation </a:t>
            </a:r>
            <a:br>
              <a:rPr lang="en-US">
                <a:solidFill>
                  <a:srgbClr val="7030A0"/>
                </a:solidFill>
              </a:rPr>
            </a:br>
            <a:br>
              <a:rPr lang="en-US">
                <a:solidFill>
                  <a:srgbClr val="7030A0"/>
                </a:solidFill>
              </a:rPr>
            </a:br>
            <a:r>
              <a:rPr lang="en-US">
                <a:solidFill>
                  <a:srgbClr val="7030A0"/>
                </a:solidFill>
              </a:rPr>
              <a:t>“Attention Training”</a:t>
            </a:r>
          </a:p>
        </p:txBody>
      </p:sp>
    </p:spTree>
    <p:extLst>
      <p:ext uri="{BB962C8B-B14F-4D97-AF65-F5344CB8AC3E}">
        <p14:creationId xmlns:p14="http://schemas.microsoft.com/office/powerpoint/2010/main" val="3009360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277" y="387626"/>
            <a:ext cx="2313633" cy="1577906"/>
          </a:xfrm>
        </p:spPr>
        <p:txBody>
          <a:bodyPr vert="horz" lIns="91440" tIns="45720" rIns="91440" bIns="45720" rtlCol="0" anchor="b">
            <a:normAutofit/>
          </a:bodyPr>
          <a:lstStyle/>
          <a:p>
            <a:pPr defTabSz="914400">
              <a:spcBef>
                <a:spcPct val="0"/>
              </a:spcBef>
            </a:pPr>
            <a:r>
              <a:rPr lang="en-US" sz="2700" spc="-50" dirty="0">
                <a:solidFill>
                  <a:srgbClr val="7030A0"/>
                </a:solidFill>
              </a:rPr>
              <a:t>Let’s try it</a:t>
            </a:r>
          </a:p>
        </p:txBody>
      </p:sp>
      <p:pic>
        <p:nvPicPr>
          <p:cNvPr id="5" name="Picture 4" descr="http://www.futurity.org/wp-content/uploads/2010/11/meditate.jpg">
            <a:extLst>
              <a:ext uri="{FF2B5EF4-FFF2-40B4-BE49-F238E27FC236}">
                <a16:creationId xmlns:a16="http://schemas.microsoft.com/office/drawing/2014/main" id="{3459DCF1-A3D9-934E-A87D-75BA23D4379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56512" y="831866"/>
            <a:ext cx="5098562" cy="34797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14574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939" y="273084"/>
            <a:ext cx="8520600" cy="626100"/>
          </a:xfrm>
        </p:spPr>
        <p:txBody>
          <a:bodyPr>
            <a:noAutofit/>
          </a:bodyPr>
          <a:lstStyle/>
          <a:p>
            <a:r>
              <a:rPr lang="en-US" sz="4000" dirty="0">
                <a:solidFill>
                  <a:srgbClr val="7030A0"/>
                </a:solidFill>
              </a:rPr>
              <a:t>Group Discussion</a:t>
            </a:r>
          </a:p>
        </p:txBody>
      </p:sp>
      <p:sp>
        <p:nvSpPr>
          <p:cNvPr id="3" name="Text Placeholder 4">
            <a:extLst>
              <a:ext uri="{FF2B5EF4-FFF2-40B4-BE49-F238E27FC236}">
                <a16:creationId xmlns:a16="http://schemas.microsoft.com/office/drawing/2014/main" id="{2EE307BF-8E82-3942-88A0-C8C375BADCAF}"/>
              </a:ext>
            </a:extLst>
          </p:cNvPr>
          <p:cNvSpPr>
            <a:spLocks noGrp="1"/>
          </p:cNvSpPr>
          <p:nvPr>
            <p:ph type="body" idx="1"/>
          </p:nvPr>
        </p:nvSpPr>
        <p:spPr>
          <a:xfrm>
            <a:off x="301540" y="899184"/>
            <a:ext cx="8520600" cy="3479683"/>
          </a:xfrm>
        </p:spPr>
        <p:txBody>
          <a:bodyPr>
            <a:normAutofit/>
          </a:bodyPr>
          <a:lstStyle/>
          <a:p>
            <a:r>
              <a:rPr lang="en-US" sz="2400" dirty="0">
                <a:solidFill>
                  <a:schemeClr val="bg1"/>
                </a:solidFill>
                <a:latin typeface="+mj-lt"/>
              </a:rPr>
              <a:t>How was that for you? </a:t>
            </a:r>
            <a:r>
              <a:rPr lang="en-US" sz="2400" b="1" dirty="0">
                <a:solidFill>
                  <a:schemeClr val="bg1"/>
                </a:solidFill>
                <a:latin typeface="+mj-lt"/>
              </a:rPr>
              <a:t> </a:t>
            </a:r>
            <a:r>
              <a:rPr lang="en-US" sz="2400" dirty="0">
                <a:solidFill>
                  <a:schemeClr val="bg1"/>
                </a:solidFill>
                <a:latin typeface="+mj-lt"/>
              </a:rPr>
              <a:t>What was it like for you to practice noticing your thoughts and feelings as they distracted you</a:t>
            </a:r>
          </a:p>
          <a:p>
            <a:r>
              <a:rPr lang="en-US" sz="2400" i="1" dirty="0">
                <a:solidFill>
                  <a:schemeClr val="bg1"/>
                </a:solidFill>
                <a:latin typeface="+mj-lt"/>
              </a:rPr>
              <a:t> </a:t>
            </a:r>
            <a:endParaRPr lang="en-US" sz="2400" dirty="0">
              <a:solidFill>
                <a:schemeClr val="bg1"/>
              </a:solidFill>
              <a:latin typeface="+mj-lt"/>
            </a:endParaRPr>
          </a:p>
        </p:txBody>
      </p:sp>
    </p:spTree>
    <p:extLst>
      <p:ext uri="{BB962C8B-B14F-4D97-AF65-F5344CB8AC3E}">
        <p14:creationId xmlns:p14="http://schemas.microsoft.com/office/powerpoint/2010/main" val="1352298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9939" y="273084"/>
            <a:ext cx="8520600" cy="626100"/>
          </a:xfrm>
        </p:spPr>
        <p:txBody>
          <a:bodyPr>
            <a:noAutofit/>
          </a:bodyPr>
          <a:lstStyle/>
          <a:p>
            <a:r>
              <a:rPr lang="en-US" sz="4000" dirty="0">
                <a:solidFill>
                  <a:srgbClr val="7030A0"/>
                </a:solidFill>
              </a:rPr>
              <a:t>Formal Practice: Meditation </a:t>
            </a:r>
            <a:br>
              <a:rPr lang="en-US" sz="4000" dirty="0">
                <a:solidFill>
                  <a:srgbClr val="7030A0"/>
                </a:solidFill>
              </a:rPr>
            </a:br>
            <a:br>
              <a:rPr lang="en-US" sz="4000" dirty="0">
                <a:solidFill>
                  <a:srgbClr val="7030A0"/>
                </a:solidFill>
              </a:rPr>
            </a:br>
            <a:endParaRPr lang="en-US" sz="4000" dirty="0">
              <a:solidFill>
                <a:srgbClr val="7030A0"/>
              </a:solidFill>
            </a:endParaRPr>
          </a:p>
        </p:txBody>
      </p:sp>
      <p:sp>
        <p:nvSpPr>
          <p:cNvPr id="3" name="Text Placeholder 4">
            <a:extLst>
              <a:ext uri="{FF2B5EF4-FFF2-40B4-BE49-F238E27FC236}">
                <a16:creationId xmlns:a16="http://schemas.microsoft.com/office/drawing/2014/main" id="{2EE307BF-8E82-3942-88A0-C8C375BADCAF}"/>
              </a:ext>
            </a:extLst>
          </p:cNvPr>
          <p:cNvSpPr>
            <a:spLocks noGrp="1"/>
          </p:cNvSpPr>
          <p:nvPr>
            <p:ph type="body" idx="1"/>
          </p:nvPr>
        </p:nvSpPr>
        <p:spPr>
          <a:xfrm>
            <a:off x="301540" y="899184"/>
            <a:ext cx="8520600" cy="3479683"/>
          </a:xfrm>
        </p:spPr>
        <p:txBody>
          <a:bodyPr>
            <a:normAutofit/>
          </a:bodyPr>
          <a:lstStyle/>
          <a:p>
            <a:pPr marL="228600" indent="-228600">
              <a:buFont typeface="Wingdings" panose="05000000000000000000" pitchFamily="2" charset="2"/>
              <a:buChar char="§"/>
              <a:tabLst>
                <a:tab pos="282575" algn="l"/>
              </a:tabLst>
            </a:pPr>
            <a:r>
              <a:rPr lang="en-US" sz="3200" dirty="0">
                <a:solidFill>
                  <a:schemeClr val="bg1"/>
                </a:solidFill>
                <a:latin typeface="+mj-lt"/>
              </a:rPr>
              <a:t>Can formally practice meditation through guided meditations you can access online:</a:t>
            </a:r>
          </a:p>
          <a:p>
            <a:pPr marL="448056" lvl="1" indent="-228600">
              <a:buFont typeface="Wingdings" panose="05000000000000000000" pitchFamily="2" charset="2"/>
              <a:buChar char="§"/>
              <a:tabLst>
                <a:tab pos="282575" algn="l"/>
              </a:tabLst>
            </a:pPr>
            <a:r>
              <a:rPr lang="en-US" sz="3200" dirty="0">
                <a:solidFill>
                  <a:schemeClr val="bg1"/>
                </a:solidFill>
                <a:latin typeface="+mj-lt"/>
              </a:rPr>
              <a:t>Apps: </a:t>
            </a:r>
          </a:p>
          <a:p>
            <a:pPr marL="585216" lvl="2" indent="-228600">
              <a:buFont typeface="Wingdings" panose="05000000000000000000" pitchFamily="2" charset="2"/>
              <a:buChar char="§"/>
              <a:tabLst>
                <a:tab pos="282575" algn="l"/>
              </a:tabLst>
            </a:pPr>
            <a:r>
              <a:rPr lang="en-US" sz="2800" dirty="0">
                <a:solidFill>
                  <a:schemeClr val="bg1"/>
                </a:solidFill>
                <a:latin typeface="+mj-lt"/>
              </a:rPr>
              <a:t>Headspace, 10% happier, Cleveland Clinic has a Meditation App for Providers</a:t>
            </a:r>
          </a:p>
        </p:txBody>
      </p:sp>
    </p:spTree>
    <p:extLst>
      <p:ext uri="{BB962C8B-B14F-4D97-AF65-F5344CB8AC3E}">
        <p14:creationId xmlns:p14="http://schemas.microsoft.com/office/powerpoint/2010/main" val="338205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3619" y="1634524"/>
            <a:ext cx="8520600" cy="626100"/>
          </a:xfrm>
        </p:spPr>
        <p:txBody>
          <a:bodyPr>
            <a:noAutofit/>
          </a:bodyPr>
          <a:lstStyle/>
          <a:p>
            <a:pPr algn="ctr"/>
            <a:r>
              <a:rPr lang="en-US" sz="4000" dirty="0">
                <a:solidFill>
                  <a:srgbClr val="7030A0"/>
                </a:solidFill>
              </a:rPr>
              <a:t>Mindfulness Practice:</a:t>
            </a:r>
            <a:br>
              <a:rPr lang="en-US" sz="4000" dirty="0">
                <a:solidFill>
                  <a:srgbClr val="7030A0"/>
                </a:solidFill>
              </a:rPr>
            </a:br>
            <a:br>
              <a:rPr lang="en-US" sz="4000" dirty="0">
                <a:solidFill>
                  <a:srgbClr val="7030A0"/>
                </a:solidFill>
              </a:rPr>
            </a:br>
            <a:r>
              <a:rPr lang="en-US" sz="4000" dirty="0">
                <a:solidFill>
                  <a:srgbClr val="7030A0"/>
                </a:solidFill>
              </a:rPr>
              <a:t>Consistency &gt; Quantity</a:t>
            </a:r>
          </a:p>
        </p:txBody>
      </p:sp>
    </p:spTree>
    <p:extLst>
      <p:ext uri="{BB962C8B-B14F-4D97-AF65-F5344CB8AC3E}">
        <p14:creationId xmlns:p14="http://schemas.microsoft.com/office/powerpoint/2010/main" val="284991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a:spLocks noGrp="1"/>
          </p:cNvSpPr>
          <p:nvPr>
            <p:ph type="title"/>
          </p:nvPr>
        </p:nvSpPr>
        <p:spPr>
          <a:xfrm>
            <a:off x="309231" y="957370"/>
            <a:ext cx="8520600" cy="626100"/>
          </a:xfrm>
          <a:prstGeom prst="rect">
            <a:avLst/>
          </a:prstGeom>
        </p:spPr>
        <p:txBody>
          <a:bodyPr lIns="91425" tIns="91425" rIns="91425" bIns="91425" anchor="t" anchorCtr="0">
            <a:noAutofit/>
          </a:bodyPr>
          <a:lstStyle/>
          <a:p>
            <a:pPr lvl="0" algn="ctr">
              <a:spcBef>
                <a:spcPts val="0"/>
              </a:spcBef>
              <a:buNone/>
            </a:pPr>
            <a:r>
              <a:rPr lang="en-US" sz="5400" dirty="0">
                <a:solidFill>
                  <a:srgbClr val="7030A0"/>
                </a:solidFill>
              </a:rPr>
              <a:t>Mindfulness</a:t>
            </a:r>
            <a:endParaRPr lang="en" sz="2800" i="1" dirty="0">
              <a:solidFill>
                <a:srgbClr val="7030A0"/>
              </a:solidFill>
            </a:endParaRPr>
          </a:p>
        </p:txBody>
      </p:sp>
      <p:pic>
        <p:nvPicPr>
          <p:cNvPr id="3074" name="Picture 2" descr="Image result for mindfulness"/>
          <p:cNvPicPr>
            <a:picLocks noChangeAspect="1" noChangeArrowheads="1"/>
          </p:cNvPicPr>
          <p:nvPr/>
        </p:nvPicPr>
        <p:blipFill rotWithShape="1">
          <a:blip r:embed="rId3">
            <a:extLst>
              <a:ext uri="{28A0092B-C50C-407E-A947-70E740481C1C}">
                <a14:useLocalDpi xmlns:a14="http://schemas.microsoft.com/office/drawing/2010/main" val="0"/>
              </a:ext>
            </a:extLst>
          </a:blip>
          <a:srcRect t="8614" b="11687"/>
          <a:stretch/>
        </p:blipFill>
        <p:spPr bwMode="auto">
          <a:xfrm>
            <a:off x="2321562" y="1881810"/>
            <a:ext cx="4495938" cy="2690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3132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76520" y="447261"/>
            <a:ext cx="5943600" cy="742950"/>
          </a:xfrm>
        </p:spPr>
        <p:txBody>
          <a:bodyPr>
            <a:normAutofit/>
          </a:bodyPr>
          <a:lstStyle/>
          <a:p>
            <a:r>
              <a:rPr lang="en-US" altLang="en-US" dirty="0">
                <a:solidFill>
                  <a:srgbClr val="7030A0"/>
                </a:solidFill>
              </a:rPr>
              <a:t>Home Practice</a:t>
            </a:r>
          </a:p>
        </p:txBody>
      </p:sp>
      <p:sp>
        <p:nvSpPr>
          <p:cNvPr id="906243" name="Rectangle 3"/>
          <p:cNvSpPr>
            <a:spLocks noGrp="1" noChangeArrowheads="1"/>
          </p:cNvSpPr>
          <p:nvPr>
            <p:ph type="body" idx="1"/>
          </p:nvPr>
        </p:nvSpPr>
        <p:spPr>
          <a:xfrm>
            <a:off x="976520" y="1533112"/>
            <a:ext cx="6194562" cy="2283515"/>
          </a:xfrm>
        </p:spPr>
        <p:txBody>
          <a:bodyPr>
            <a:noAutofit/>
          </a:bodyPr>
          <a:lstStyle/>
          <a:p>
            <a:pPr marL="342900" indent="-342900">
              <a:buFont typeface="+mj-lt"/>
              <a:buAutoNum type="arabicPeriod"/>
            </a:pPr>
            <a:r>
              <a:rPr lang="en-US" altLang="en-US" sz="2400" dirty="0">
                <a:solidFill>
                  <a:srgbClr val="020001"/>
                </a:solidFill>
                <a:latin typeface="+mj-lt"/>
              </a:rPr>
              <a:t>Mindfulness in Everyday Life</a:t>
            </a:r>
          </a:p>
          <a:p>
            <a:pPr marL="342900" indent="-342900">
              <a:buFont typeface="+mj-lt"/>
              <a:buAutoNum type="arabicPeriod"/>
            </a:pPr>
            <a:r>
              <a:rPr lang="en-US" altLang="en-US" sz="2400" dirty="0">
                <a:solidFill>
                  <a:srgbClr val="020001"/>
                </a:solidFill>
                <a:latin typeface="+mj-lt"/>
              </a:rPr>
              <a:t>Mindfulness Meditation</a:t>
            </a:r>
          </a:p>
          <a:p>
            <a:pPr marL="342900" indent="-342900">
              <a:buFont typeface="+mj-lt"/>
              <a:buAutoNum type="arabicPeriod"/>
            </a:pPr>
            <a:endParaRPr lang="en-US" altLang="en-US" sz="2250" dirty="0">
              <a:solidFill>
                <a:schemeClr val="bg1"/>
              </a:solidFill>
              <a:latin typeface="+mj-lt"/>
            </a:endParaRPr>
          </a:p>
          <a:p>
            <a:pPr marL="562356" lvl="1" indent="-342900">
              <a:buSzPct val="90000"/>
            </a:pPr>
            <a:endParaRPr lang="en-US" altLang="en-US" sz="2250" dirty="0">
              <a:solidFill>
                <a:schemeClr val="bg1"/>
              </a:solidFill>
            </a:endParaRPr>
          </a:p>
          <a:p>
            <a:pPr marL="342900" indent="-342900">
              <a:buFont typeface="+mj-lt"/>
              <a:buAutoNum type="arabicPeriod"/>
            </a:pPr>
            <a:endParaRPr lang="en-US" altLang="en-US" sz="2400" dirty="0">
              <a:solidFill>
                <a:schemeClr val="bg1"/>
              </a:solidFill>
            </a:endParaRPr>
          </a:p>
        </p:txBody>
      </p:sp>
      <p:pic>
        <p:nvPicPr>
          <p:cNvPr id="4" name="Picture 3">
            <a:extLst>
              <a:ext uri="{FF2B5EF4-FFF2-40B4-BE49-F238E27FC236}">
                <a16:creationId xmlns:a16="http://schemas.microsoft.com/office/drawing/2014/main" id="{33FD8EF6-C6DA-3B4D-AB58-C5F49E7482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20792453">
            <a:off x="6898656" y="2808626"/>
            <a:ext cx="1759892" cy="1835233"/>
          </a:xfrm>
          <a:prstGeom prst="rect">
            <a:avLst/>
          </a:prstGeom>
        </p:spPr>
      </p:pic>
    </p:spTree>
    <p:extLst>
      <p:ext uri="{BB962C8B-B14F-4D97-AF65-F5344CB8AC3E}">
        <p14:creationId xmlns:p14="http://schemas.microsoft.com/office/powerpoint/2010/main" val="27478705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76520" y="447261"/>
            <a:ext cx="5943600" cy="742950"/>
          </a:xfrm>
        </p:spPr>
        <p:txBody>
          <a:bodyPr>
            <a:normAutofit/>
          </a:bodyPr>
          <a:lstStyle/>
          <a:p>
            <a:r>
              <a:rPr lang="en-US" altLang="en-US" dirty="0">
                <a:solidFill>
                  <a:srgbClr val="7030A0"/>
                </a:solidFill>
              </a:rPr>
              <a:t>Mindfulness in Everyday Life</a:t>
            </a:r>
          </a:p>
        </p:txBody>
      </p:sp>
      <p:sp>
        <p:nvSpPr>
          <p:cNvPr id="906243" name="Rectangle 3"/>
          <p:cNvSpPr>
            <a:spLocks noGrp="1" noChangeArrowheads="1"/>
          </p:cNvSpPr>
          <p:nvPr>
            <p:ph type="body" idx="1"/>
          </p:nvPr>
        </p:nvSpPr>
        <p:spPr>
          <a:xfrm>
            <a:off x="976520" y="1533112"/>
            <a:ext cx="6194562" cy="2283515"/>
          </a:xfrm>
        </p:spPr>
        <p:txBody>
          <a:bodyPr>
            <a:noAutofit/>
          </a:bodyPr>
          <a:lstStyle/>
          <a:p>
            <a:pPr marL="0" indent="0">
              <a:buNone/>
            </a:pPr>
            <a:r>
              <a:rPr lang="en-US" altLang="en-US" sz="2250" dirty="0">
                <a:solidFill>
                  <a:schemeClr val="bg1"/>
                </a:solidFill>
                <a:latin typeface="+mj-lt"/>
              </a:rPr>
              <a:t>Each day this week, try to find a task that you typically do on “autopilot” (such as driving, eating, washing the dishes) and then do that task mindfully -- paying close attention to whatever is happening in the moment.  You can select something from the handout of examples of mindfulness in everyday life or choose a task of your own.  Record the task and your experience each day.</a:t>
            </a:r>
          </a:p>
          <a:p>
            <a:pPr marL="562356" lvl="1" indent="-342900">
              <a:buSzPct val="90000"/>
            </a:pPr>
            <a:endParaRPr lang="en-US" altLang="en-US" sz="2250" dirty="0">
              <a:solidFill>
                <a:schemeClr val="bg1"/>
              </a:solidFill>
            </a:endParaRPr>
          </a:p>
          <a:p>
            <a:pPr marL="342900" indent="-342900">
              <a:buFont typeface="+mj-lt"/>
              <a:buAutoNum type="arabicPeriod"/>
            </a:pPr>
            <a:endParaRPr lang="en-US" altLang="en-US" sz="2400" dirty="0">
              <a:solidFill>
                <a:schemeClr val="bg1"/>
              </a:solidFill>
            </a:endParaRPr>
          </a:p>
        </p:txBody>
      </p:sp>
    </p:spTree>
    <p:extLst>
      <p:ext uri="{BB962C8B-B14F-4D97-AF65-F5344CB8AC3E}">
        <p14:creationId xmlns:p14="http://schemas.microsoft.com/office/powerpoint/2010/main" val="2766320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976520" y="447261"/>
            <a:ext cx="5943600" cy="742950"/>
          </a:xfrm>
        </p:spPr>
        <p:txBody>
          <a:bodyPr>
            <a:normAutofit/>
          </a:bodyPr>
          <a:lstStyle/>
          <a:p>
            <a:r>
              <a:rPr lang="en-US" altLang="en-US" dirty="0">
                <a:solidFill>
                  <a:srgbClr val="7030A0"/>
                </a:solidFill>
              </a:rPr>
              <a:t>Meditation Audio Recording</a:t>
            </a:r>
          </a:p>
        </p:txBody>
      </p:sp>
      <p:sp>
        <p:nvSpPr>
          <p:cNvPr id="906243" name="Rectangle 3"/>
          <p:cNvSpPr>
            <a:spLocks noGrp="1" noChangeArrowheads="1"/>
          </p:cNvSpPr>
          <p:nvPr>
            <p:ph type="body" idx="1"/>
          </p:nvPr>
        </p:nvSpPr>
        <p:spPr>
          <a:xfrm>
            <a:off x="976520" y="1533112"/>
            <a:ext cx="6739372" cy="2283515"/>
          </a:xfrm>
        </p:spPr>
        <p:txBody>
          <a:bodyPr>
            <a:noAutofit/>
          </a:bodyPr>
          <a:lstStyle/>
          <a:p>
            <a:pPr marL="0" indent="0">
              <a:buNone/>
            </a:pPr>
            <a:r>
              <a:rPr lang="en-US" altLang="en-US" sz="2000" dirty="0">
                <a:solidFill>
                  <a:schemeClr val="bg1"/>
                </a:solidFill>
                <a:latin typeface="+mj-lt"/>
              </a:rPr>
              <a:t>Spend 5-10 minutes listening to a meditation audio recording each day. The practice can be done at whatever time of day works best for your schedule, but it can be helpful to do it at the same time each day, in order to make it a routine. Do your best to find a quiet, comfortable place where you will not be disturbed. Practice noting your thoughts and feelings without reacting to them right away. As thoughts and feelings arise, do your best to just notice and accept that they are there without trying to change them.</a:t>
            </a:r>
            <a:endParaRPr lang="en-US" altLang="en-US" sz="2000" dirty="0">
              <a:solidFill>
                <a:schemeClr val="bg1"/>
              </a:solidFill>
            </a:endParaRPr>
          </a:p>
          <a:p>
            <a:pPr marL="342900" indent="-342900">
              <a:buFont typeface="+mj-lt"/>
              <a:buAutoNum type="arabicPeriod"/>
            </a:pPr>
            <a:endParaRPr lang="en-US" altLang="en-US" sz="2800" dirty="0">
              <a:solidFill>
                <a:schemeClr val="bg1"/>
              </a:solidFill>
            </a:endParaRPr>
          </a:p>
        </p:txBody>
      </p:sp>
    </p:spTree>
    <p:extLst>
      <p:ext uri="{BB962C8B-B14F-4D97-AF65-F5344CB8AC3E}">
        <p14:creationId xmlns:p14="http://schemas.microsoft.com/office/powerpoint/2010/main" val="3685517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chemeClr val="tx1"/>
                </a:solidFill>
              </a:rPr>
              <a:t>Session 3 Feedback</a:t>
            </a:r>
          </a:p>
        </p:txBody>
      </p:sp>
      <p:sp>
        <p:nvSpPr>
          <p:cNvPr id="3" name="Content Placeholder 2">
            <a:extLst>
              <a:ext uri="{FF2B5EF4-FFF2-40B4-BE49-F238E27FC236}">
                <a16:creationId xmlns:a16="http://schemas.microsoft.com/office/drawing/2014/main" id="{2C0C2ED7-DE96-F744-BA64-60035519B289}"/>
              </a:ext>
            </a:extLst>
          </p:cNvPr>
          <p:cNvSpPr>
            <a:spLocks noGrp="1"/>
          </p:cNvSpPr>
          <p:nvPr>
            <p:ph idx="1"/>
          </p:nvPr>
        </p:nvSpPr>
        <p:spPr/>
        <p:txBody>
          <a:bodyPr>
            <a:normAutofit/>
          </a:bodyPr>
          <a:lstStyle/>
          <a:p>
            <a:pPr marL="295275" indent="-295275">
              <a:lnSpc>
                <a:spcPct val="100000"/>
              </a:lnSpc>
              <a:spcBef>
                <a:spcPts val="0"/>
              </a:spcBef>
              <a:spcAft>
                <a:spcPts val="0"/>
              </a:spcAft>
              <a:buFont typeface="Arial" panose="020B0604020202020204" pitchFamily="34" charset="0"/>
              <a:buChar char="•"/>
            </a:pPr>
            <a:r>
              <a:rPr lang="en-US" sz="1800" dirty="0">
                <a:solidFill>
                  <a:schemeClr val="bg1"/>
                </a:solidFill>
                <a:latin typeface="+mj-lt"/>
              </a:rPr>
              <a:t>Thoughts? Questions?</a:t>
            </a:r>
          </a:p>
          <a:p>
            <a:pPr marL="295275" indent="-295275">
              <a:buFont typeface="Arial" panose="020B0604020202020204" pitchFamily="34" charset="0"/>
              <a:buChar char="•"/>
            </a:pPr>
            <a:r>
              <a:rPr lang="en-US" sz="1800" dirty="0">
                <a:solidFill>
                  <a:schemeClr val="bg1"/>
                </a:solidFill>
                <a:latin typeface="+mj-lt"/>
              </a:rPr>
              <a:t>How might this skill be useful?</a:t>
            </a:r>
          </a:p>
          <a:p>
            <a:pPr marL="295275" indent="-295275">
              <a:buFont typeface="Arial" panose="020B0604020202020204" pitchFamily="34" charset="0"/>
              <a:buChar char="•"/>
            </a:pPr>
            <a:r>
              <a:rPr lang="en-US" sz="1800" dirty="0">
                <a:solidFill>
                  <a:schemeClr val="bg1"/>
                </a:solidFill>
                <a:latin typeface="+mj-lt"/>
              </a:rPr>
              <a:t>How could you incorporate this in your life?</a:t>
            </a:r>
          </a:p>
        </p:txBody>
      </p:sp>
      <p:sp>
        <p:nvSpPr>
          <p:cNvPr id="4" name="Text Placeholder 3">
            <a:extLst>
              <a:ext uri="{FF2B5EF4-FFF2-40B4-BE49-F238E27FC236}">
                <a16:creationId xmlns:a16="http://schemas.microsoft.com/office/drawing/2014/main" id="{08526764-01DA-A445-911A-50FB90BA89E5}"/>
              </a:ext>
            </a:extLst>
          </p:cNvPr>
          <p:cNvSpPr>
            <a:spLocks noGrp="1"/>
          </p:cNvSpPr>
          <p:nvPr>
            <p:ph type="body" sz="half" idx="2"/>
          </p:nvPr>
        </p:nvSpPr>
        <p:spPr/>
        <p:txBody>
          <a:bodyPr>
            <a:normAutofit/>
          </a:bodyPr>
          <a:lstStyle/>
          <a:p>
            <a:r>
              <a:rPr lang="en-US" sz="1500" dirty="0"/>
              <a:t>Mindfulness</a:t>
            </a:r>
          </a:p>
        </p:txBody>
      </p:sp>
      <p:pic>
        <p:nvPicPr>
          <p:cNvPr id="6" name="Picture 5" descr="A close up of a sign&#10;&#10;Description automatically generated">
            <a:extLst>
              <a:ext uri="{FF2B5EF4-FFF2-40B4-BE49-F238E27FC236}">
                <a16:creationId xmlns:a16="http://schemas.microsoft.com/office/drawing/2014/main" id="{6C1C7E35-AA2D-484B-A94E-5E3856B3DA7D}"/>
              </a:ext>
            </a:extLst>
          </p:cNvPr>
          <p:cNvPicPr>
            <a:picLocks noChangeAspect="1"/>
          </p:cNvPicPr>
          <p:nvPr/>
        </p:nvPicPr>
        <p:blipFill>
          <a:blip r:embed="rId3"/>
          <a:stretch>
            <a:fillRect/>
          </a:stretch>
        </p:blipFill>
        <p:spPr>
          <a:xfrm>
            <a:off x="6747005" y="2571750"/>
            <a:ext cx="2054095" cy="2054095"/>
          </a:xfrm>
          <a:prstGeom prst="rect">
            <a:avLst/>
          </a:prstGeom>
        </p:spPr>
      </p:pic>
    </p:spTree>
    <p:extLst>
      <p:ext uri="{BB962C8B-B14F-4D97-AF65-F5344CB8AC3E}">
        <p14:creationId xmlns:p14="http://schemas.microsoft.com/office/powerpoint/2010/main" val="271994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solidFill>
                  <a:srgbClr val="7030A0"/>
                </a:solidFill>
              </a:rPr>
              <a:t>Mindlessness</a:t>
            </a:r>
            <a:br>
              <a:rPr lang="en-US" i="1" dirty="0">
                <a:solidFill>
                  <a:srgbClr val="7030A0"/>
                </a:solidFill>
              </a:rPr>
            </a:br>
            <a:r>
              <a:rPr lang="en-US" sz="3000" i="1" dirty="0">
                <a:solidFill>
                  <a:schemeClr val="bg1">
                    <a:lumMod val="50000"/>
                    <a:lumOff val="50000"/>
                  </a:schemeClr>
                </a:solidFill>
              </a:rPr>
              <a:t>What mindfulness is </a:t>
            </a:r>
            <a:r>
              <a:rPr lang="en-US" sz="3000" i="1" u="sng" dirty="0">
                <a:solidFill>
                  <a:schemeClr val="bg1">
                    <a:lumMod val="50000"/>
                    <a:lumOff val="50000"/>
                  </a:schemeClr>
                </a:solidFill>
              </a:rPr>
              <a:t>not</a:t>
            </a:r>
            <a:endParaRPr lang="en-US" i="1" u="sng" dirty="0">
              <a:solidFill>
                <a:srgbClr val="7030A0"/>
              </a:solidFill>
            </a:endParaRPr>
          </a:p>
        </p:txBody>
      </p:sp>
    </p:spTree>
    <p:extLst>
      <p:ext uri="{BB962C8B-B14F-4D97-AF65-F5344CB8AC3E}">
        <p14:creationId xmlns:p14="http://schemas.microsoft.com/office/powerpoint/2010/main" val="3981398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oached_halibut_gone.0.jpg"/>
          <p:cNvPicPr>
            <a:picLocks noChangeAspect="1"/>
          </p:cNvPicPr>
          <p:nvPr/>
        </p:nvPicPr>
        <p:blipFill rotWithShape="1">
          <a:blip r:embed="rId3">
            <a:extLst>
              <a:ext uri="{28A0092B-C50C-407E-A947-70E740481C1C}">
                <a14:useLocalDpi xmlns:a14="http://schemas.microsoft.com/office/drawing/2010/main" val="0"/>
              </a:ext>
            </a:extLst>
          </a:blip>
          <a:srcRect b="7824"/>
          <a:stretch/>
        </p:blipFill>
        <p:spPr>
          <a:xfrm>
            <a:off x="0" y="0"/>
            <a:ext cx="9144000" cy="5143499"/>
          </a:xfrm>
          <a:prstGeom prst="rect">
            <a:avLst/>
          </a:prstGeom>
        </p:spPr>
      </p:pic>
    </p:spTree>
    <p:extLst>
      <p:ext uri="{BB962C8B-B14F-4D97-AF65-F5344CB8AC3E}">
        <p14:creationId xmlns:p14="http://schemas.microsoft.com/office/powerpoint/2010/main" val="2242157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b="18169"/>
          <a:stretch/>
        </p:blipFill>
        <p:spPr bwMode="auto">
          <a:xfrm>
            <a:off x="-1" y="-1"/>
            <a:ext cx="9238129" cy="5155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0832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ECBA4-9177-AF4A-91CA-F1FB11CD8EB4}"/>
              </a:ext>
            </a:extLst>
          </p:cNvPr>
          <p:cNvSpPr>
            <a:spLocks noGrp="1"/>
          </p:cNvSpPr>
          <p:nvPr>
            <p:ph type="title"/>
          </p:nvPr>
        </p:nvSpPr>
        <p:spPr/>
        <p:txBody>
          <a:bodyPr>
            <a:normAutofit fontScale="90000"/>
          </a:bodyPr>
          <a:lstStyle/>
          <a:p>
            <a:r>
              <a:rPr lang="en-US" dirty="0">
                <a:solidFill>
                  <a:srgbClr val="7030A0"/>
                </a:solidFill>
              </a:rPr>
              <a:t>Mindlessness is Common </a:t>
            </a:r>
          </a:p>
        </p:txBody>
      </p:sp>
      <p:sp>
        <p:nvSpPr>
          <p:cNvPr id="3" name="Text Placeholder 2">
            <a:extLst>
              <a:ext uri="{FF2B5EF4-FFF2-40B4-BE49-F238E27FC236}">
                <a16:creationId xmlns:a16="http://schemas.microsoft.com/office/drawing/2014/main" id="{20798A06-ADE0-7441-9497-880A3656049C}"/>
              </a:ext>
            </a:extLst>
          </p:cNvPr>
          <p:cNvSpPr>
            <a:spLocks noGrp="1"/>
          </p:cNvSpPr>
          <p:nvPr>
            <p:ph type="body" idx="1"/>
          </p:nvPr>
        </p:nvSpPr>
        <p:spPr/>
        <p:txBody>
          <a:bodyPr>
            <a:normAutofit/>
          </a:bodyPr>
          <a:lstStyle/>
          <a:p>
            <a:pPr marL="239713" indent="-239713">
              <a:buFont typeface="Wingdings" pitchFamily="2" charset="2"/>
              <a:buChar char="§"/>
            </a:pPr>
            <a:r>
              <a:rPr lang="en-US" sz="2800" dirty="0">
                <a:solidFill>
                  <a:schemeClr val="bg1"/>
                </a:solidFill>
                <a:latin typeface="+mj-lt"/>
              </a:rPr>
              <a:t>On average, our minds are </a:t>
            </a:r>
            <a:r>
              <a:rPr lang="en-US" sz="2800" b="1" dirty="0">
                <a:solidFill>
                  <a:srgbClr val="7030A0"/>
                </a:solidFill>
                <a:latin typeface="+mj-lt"/>
              </a:rPr>
              <a:t>“lost in thought” </a:t>
            </a:r>
            <a:r>
              <a:rPr lang="en-US" sz="2800" dirty="0">
                <a:solidFill>
                  <a:schemeClr val="bg1"/>
                </a:solidFill>
                <a:latin typeface="+mj-lt"/>
              </a:rPr>
              <a:t>approximately 47% of the time</a:t>
            </a:r>
          </a:p>
          <a:p>
            <a:pPr marL="0" indent="0">
              <a:buNone/>
            </a:pPr>
            <a:endParaRPr lang="en-US" sz="2800" dirty="0">
              <a:solidFill>
                <a:schemeClr val="bg1"/>
              </a:solidFill>
              <a:latin typeface="+mj-lt"/>
            </a:endParaRPr>
          </a:p>
        </p:txBody>
      </p:sp>
      <p:sp>
        <p:nvSpPr>
          <p:cNvPr id="4" name="TextBox 3">
            <a:extLst>
              <a:ext uri="{FF2B5EF4-FFF2-40B4-BE49-F238E27FC236}">
                <a16:creationId xmlns:a16="http://schemas.microsoft.com/office/drawing/2014/main" id="{CE3787A0-53B8-CF4E-94DE-7C7F0299EBEB}"/>
              </a:ext>
            </a:extLst>
          </p:cNvPr>
          <p:cNvSpPr txBox="1"/>
          <p:nvPr/>
        </p:nvSpPr>
        <p:spPr>
          <a:xfrm>
            <a:off x="5743575" y="4396123"/>
            <a:ext cx="3291286" cy="307777"/>
          </a:xfrm>
          <a:prstGeom prst="rect">
            <a:avLst/>
          </a:prstGeom>
          <a:noFill/>
        </p:spPr>
        <p:txBody>
          <a:bodyPr wrap="none" rtlCol="0">
            <a:spAutoFit/>
          </a:bodyPr>
          <a:lstStyle/>
          <a:p>
            <a:r>
              <a:rPr lang="en-US" dirty="0"/>
              <a:t>(</a:t>
            </a:r>
            <a:r>
              <a:rPr lang="en-US" dirty="0" err="1"/>
              <a:t>Killingsworth</a:t>
            </a:r>
            <a:r>
              <a:rPr lang="en-US" dirty="0"/>
              <a:t> &amp; Gilbert, 2010, </a:t>
            </a:r>
            <a:r>
              <a:rPr lang="en-US" i="1" dirty="0"/>
              <a:t>Science</a:t>
            </a:r>
            <a:r>
              <a:rPr lang="en-US" dirty="0"/>
              <a:t>)</a:t>
            </a:r>
          </a:p>
        </p:txBody>
      </p:sp>
    </p:spTree>
    <p:extLst>
      <p:ext uri="{BB962C8B-B14F-4D97-AF65-F5344CB8AC3E}">
        <p14:creationId xmlns:p14="http://schemas.microsoft.com/office/powerpoint/2010/main" val="7832404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5393" y="393400"/>
            <a:ext cx="5856560" cy="830997"/>
          </a:xfrm>
          <a:prstGeom prst="rect">
            <a:avLst/>
          </a:prstGeom>
          <a:noFill/>
        </p:spPr>
        <p:txBody>
          <a:bodyPr wrap="square" rtlCol="0">
            <a:spAutoFit/>
          </a:bodyPr>
          <a:lstStyle/>
          <a:p>
            <a:pPr algn="ctr"/>
            <a:r>
              <a:rPr lang="en-US" sz="4800">
                <a:solidFill>
                  <a:srgbClr val="7030A0"/>
                </a:solidFill>
                <a:latin typeface="+mj-lt"/>
              </a:rPr>
              <a:t>Breaking the Cycle</a:t>
            </a:r>
          </a:p>
        </p:txBody>
      </p:sp>
      <p:grpSp>
        <p:nvGrpSpPr>
          <p:cNvPr id="9" name="Group 8">
            <a:extLst>
              <a:ext uri="{FF2B5EF4-FFF2-40B4-BE49-F238E27FC236}">
                <a16:creationId xmlns:a16="http://schemas.microsoft.com/office/drawing/2014/main" id="{CFAE503C-A826-B440-9985-414C4025526D}"/>
              </a:ext>
            </a:extLst>
          </p:cNvPr>
          <p:cNvGrpSpPr/>
          <p:nvPr/>
        </p:nvGrpSpPr>
        <p:grpSpPr>
          <a:xfrm>
            <a:off x="0" y="1523615"/>
            <a:ext cx="4514850" cy="2800351"/>
            <a:chOff x="0" y="1428750"/>
            <a:chExt cx="5638786" cy="3314701"/>
          </a:xfrm>
        </p:grpSpPr>
        <p:sp>
          <p:nvSpPr>
            <p:cNvPr id="7" name="Cloud 6">
              <a:extLst>
                <a:ext uri="{FF2B5EF4-FFF2-40B4-BE49-F238E27FC236}">
                  <a16:creationId xmlns:a16="http://schemas.microsoft.com/office/drawing/2014/main" id="{E336FE5F-BEAA-AA44-BB7D-4171F78BA00D}"/>
                </a:ext>
              </a:extLst>
            </p:cNvPr>
            <p:cNvSpPr/>
            <p:nvPr/>
          </p:nvSpPr>
          <p:spPr>
            <a:xfrm>
              <a:off x="0" y="1428750"/>
              <a:ext cx="5638786" cy="3314701"/>
            </a:xfrm>
            <a:prstGeom prst="cloud">
              <a:avLst/>
            </a:prstGeom>
            <a:gradFill>
              <a:gsLst>
                <a:gs pos="0">
                  <a:schemeClr val="accent1">
                    <a:lumMod val="45000"/>
                    <a:lumOff val="55000"/>
                    <a:alpha val="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9A89C50D-D2BB-D549-B5F8-D114726F3B58}"/>
                </a:ext>
              </a:extLst>
            </p:cNvPr>
            <p:cNvGrpSpPr/>
            <p:nvPr/>
          </p:nvGrpSpPr>
          <p:grpSpPr>
            <a:xfrm>
              <a:off x="523891" y="2255103"/>
              <a:ext cx="4269782" cy="1727872"/>
              <a:chOff x="523891" y="2255103"/>
              <a:chExt cx="4269782" cy="1727872"/>
            </a:xfrm>
          </p:grpSpPr>
          <p:sp>
            <p:nvSpPr>
              <p:cNvPr id="4" name="Rectangle 3">
                <a:extLst>
                  <a:ext uri="{FF2B5EF4-FFF2-40B4-BE49-F238E27FC236}">
                    <a16:creationId xmlns:a16="http://schemas.microsoft.com/office/drawing/2014/main" id="{FDCD9F3B-53CD-B84A-BD57-22D3ADA69D00}"/>
                  </a:ext>
                </a:extLst>
              </p:cNvPr>
              <p:cNvSpPr/>
              <p:nvPr/>
            </p:nvSpPr>
            <p:spPr>
              <a:xfrm>
                <a:off x="523891" y="2255103"/>
                <a:ext cx="2162158" cy="830997"/>
              </a:xfrm>
              <a:prstGeom prst="rect">
                <a:avLst/>
              </a:prstGeom>
              <a:noFill/>
            </p:spPr>
            <p:txBody>
              <a:bodyPr wrap="square" lIns="91440" tIns="45720" rIns="91440" bIns="45720">
                <a:spAutoFit/>
              </a:bodyPr>
              <a:lstStyle/>
              <a:p>
                <a:pPr algn="ctr"/>
                <a:r>
                  <a:rPr lang="en-US" sz="2400" b="0" cap="none" spc="0">
                    <a:ln w="0"/>
                    <a:solidFill>
                      <a:srgbClr val="7030A0"/>
                    </a:solidFill>
                    <a:effectLst>
                      <a:outerShdw blurRad="38100" dist="19050" dir="2700000" algn="tl" rotWithShape="0">
                        <a:schemeClr val="dk1">
                          <a:alpha val="40000"/>
                        </a:schemeClr>
                      </a:outerShdw>
                    </a:effectLst>
                  </a:rPr>
                  <a:t>Lost in thought</a:t>
                </a:r>
              </a:p>
            </p:txBody>
          </p:sp>
          <p:sp>
            <p:nvSpPr>
              <p:cNvPr id="5" name="Rectangle 4">
                <a:extLst>
                  <a:ext uri="{FF2B5EF4-FFF2-40B4-BE49-F238E27FC236}">
                    <a16:creationId xmlns:a16="http://schemas.microsoft.com/office/drawing/2014/main" id="{92170F1E-F881-EC4F-8C39-2479E78C8A57}"/>
                  </a:ext>
                </a:extLst>
              </p:cNvPr>
              <p:cNvSpPr/>
              <p:nvPr/>
            </p:nvSpPr>
            <p:spPr>
              <a:xfrm>
                <a:off x="1391504" y="3151978"/>
                <a:ext cx="3181335" cy="830997"/>
              </a:xfrm>
              <a:prstGeom prst="rect">
                <a:avLst/>
              </a:prstGeom>
              <a:noFill/>
            </p:spPr>
            <p:txBody>
              <a:bodyPr wrap="square" lIns="91440" tIns="45720" rIns="91440" bIns="45720">
                <a:spAutoFit/>
              </a:bodyPr>
              <a:lstStyle/>
              <a:p>
                <a:pPr algn="ctr"/>
                <a:r>
                  <a:rPr lang="en-US" sz="2400" b="0" cap="none" spc="0">
                    <a:ln w="0"/>
                    <a:solidFill>
                      <a:srgbClr val="7030A0"/>
                    </a:solidFill>
                    <a:effectLst>
                      <a:outerShdw blurRad="38100" dist="19050" dir="2700000" algn="tl" rotWithShape="0">
                        <a:schemeClr val="dk1">
                          <a:alpha val="40000"/>
                        </a:schemeClr>
                      </a:outerShdw>
                    </a:effectLst>
                  </a:rPr>
                  <a:t>Overwhelmed by difficult emotions</a:t>
                </a:r>
              </a:p>
            </p:txBody>
          </p:sp>
          <p:sp>
            <p:nvSpPr>
              <p:cNvPr id="6" name="Rectangle 5">
                <a:extLst>
                  <a:ext uri="{FF2B5EF4-FFF2-40B4-BE49-F238E27FC236}">
                    <a16:creationId xmlns:a16="http://schemas.microsoft.com/office/drawing/2014/main" id="{395FA88C-957E-214B-B5C5-4EB034C25957}"/>
                  </a:ext>
                </a:extLst>
              </p:cNvPr>
              <p:cNvSpPr/>
              <p:nvPr/>
            </p:nvSpPr>
            <p:spPr>
              <a:xfrm>
                <a:off x="2455301" y="2255103"/>
                <a:ext cx="2338372" cy="461665"/>
              </a:xfrm>
              <a:prstGeom prst="rect">
                <a:avLst/>
              </a:prstGeom>
              <a:noFill/>
            </p:spPr>
            <p:txBody>
              <a:bodyPr wrap="square" lIns="91440" tIns="45720" rIns="91440" bIns="45720">
                <a:spAutoFit/>
              </a:bodyPr>
              <a:lstStyle/>
              <a:p>
                <a:pPr algn="ctr"/>
                <a:r>
                  <a:rPr lang="en-US" sz="2400" b="0" cap="none" spc="0">
                    <a:ln w="0"/>
                    <a:solidFill>
                      <a:srgbClr val="7030A0"/>
                    </a:solidFill>
                    <a:effectLst>
                      <a:outerShdw blurRad="38100" dist="19050" dir="2700000" algn="tl" rotWithShape="0">
                        <a:schemeClr val="dk1">
                          <a:alpha val="40000"/>
                        </a:schemeClr>
                      </a:outerShdw>
                    </a:effectLst>
                  </a:rPr>
                  <a:t>Distracted</a:t>
                </a:r>
              </a:p>
            </p:txBody>
          </p:sp>
        </p:grpSp>
      </p:grpSp>
      <p:sp>
        <p:nvSpPr>
          <p:cNvPr id="12" name="Rectangle 11">
            <a:extLst>
              <a:ext uri="{FF2B5EF4-FFF2-40B4-BE49-F238E27FC236}">
                <a16:creationId xmlns:a16="http://schemas.microsoft.com/office/drawing/2014/main" id="{840FD6DE-741B-3945-A478-84AC28B2D950}"/>
              </a:ext>
            </a:extLst>
          </p:cNvPr>
          <p:cNvSpPr/>
          <p:nvPr/>
        </p:nvSpPr>
        <p:spPr>
          <a:xfrm>
            <a:off x="5933288" y="1306472"/>
            <a:ext cx="2796964" cy="2062103"/>
          </a:xfrm>
          <a:prstGeom prst="rect">
            <a:avLst/>
          </a:prstGeom>
          <a:noFill/>
        </p:spPr>
        <p:txBody>
          <a:bodyPr wrap="square" lIns="91440" tIns="45720" rIns="91440" bIns="45720">
            <a:spAutoFit/>
          </a:bodyPr>
          <a:lstStyle/>
          <a:p>
            <a:pPr algn="ctr"/>
            <a:r>
              <a:rPr lang="en-US" sz="3200" b="0" cap="none" spc="0" dirty="0">
                <a:ln w="0"/>
                <a:solidFill>
                  <a:srgbClr val="7030A0"/>
                </a:solidFill>
                <a:effectLst>
                  <a:outerShdw blurRad="38100" dist="19050" dir="2700000" algn="tl" rotWithShape="0">
                    <a:schemeClr val="dk1">
                      <a:alpha val="40000"/>
                    </a:schemeClr>
                  </a:outerShdw>
                </a:effectLst>
              </a:rPr>
              <a:t>Paying </a:t>
            </a:r>
            <a:r>
              <a:rPr lang="en-US" sz="3200" dirty="0">
                <a:ln w="0"/>
                <a:solidFill>
                  <a:srgbClr val="7030A0"/>
                </a:solidFill>
                <a:effectLst>
                  <a:outerShdw blurRad="38100" dist="19050" dir="2700000" algn="tl" rotWithShape="0">
                    <a:schemeClr val="dk1">
                      <a:alpha val="40000"/>
                    </a:schemeClr>
                  </a:outerShdw>
                </a:effectLst>
              </a:rPr>
              <a:t>Attention to the </a:t>
            </a:r>
            <a:r>
              <a:rPr lang="en-US" sz="3200" b="0" cap="none" spc="0" dirty="0">
                <a:ln w="0"/>
                <a:solidFill>
                  <a:srgbClr val="7030A0"/>
                </a:solidFill>
                <a:effectLst>
                  <a:outerShdw blurRad="38100" dist="19050" dir="2700000" algn="tl" rotWithShape="0">
                    <a:schemeClr val="dk1">
                      <a:alpha val="40000"/>
                    </a:schemeClr>
                  </a:outerShdw>
                </a:effectLst>
              </a:rPr>
              <a:t>Present Moment</a:t>
            </a:r>
          </a:p>
        </p:txBody>
      </p:sp>
    </p:spTree>
    <p:extLst>
      <p:ext uri="{BB962C8B-B14F-4D97-AF65-F5344CB8AC3E}">
        <p14:creationId xmlns:p14="http://schemas.microsoft.com/office/powerpoint/2010/main" val="31817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i="1" dirty="0">
                <a:solidFill>
                  <a:srgbClr val="7030A0"/>
                </a:solidFill>
              </a:rPr>
              <a:t>Retraining Our Attention</a:t>
            </a:r>
            <a:endParaRPr lang="en-US" i="1" u="sng" dirty="0">
              <a:solidFill>
                <a:srgbClr val="7030A0"/>
              </a:solidFill>
            </a:endParaRPr>
          </a:p>
        </p:txBody>
      </p:sp>
    </p:spTree>
    <p:extLst>
      <p:ext uri="{BB962C8B-B14F-4D97-AF65-F5344CB8AC3E}">
        <p14:creationId xmlns:p14="http://schemas.microsoft.com/office/powerpoint/2010/main" val="3477200448"/>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27963</TotalTime>
  <Words>3810</Words>
  <Application>Microsoft Macintosh PowerPoint</Application>
  <PresentationFormat>On-screen Show (16:9)</PresentationFormat>
  <Paragraphs>261</Paragraphs>
  <Slides>33</Slides>
  <Notes>33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Lato</vt:lpstr>
      <vt:lpstr>Times New Roman</vt:lpstr>
      <vt:lpstr>Wingdings</vt:lpstr>
      <vt:lpstr>Retrospect</vt:lpstr>
      <vt:lpstr>Session 3 Overview</vt:lpstr>
      <vt:lpstr>Mindfulness </vt:lpstr>
      <vt:lpstr>Mindfulness</vt:lpstr>
      <vt:lpstr>Mindlessness What mindfulness is not</vt:lpstr>
      <vt:lpstr>PowerPoint Presentation</vt:lpstr>
      <vt:lpstr>PowerPoint Presentation</vt:lpstr>
      <vt:lpstr>Mindlessness is Common </vt:lpstr>
      <vt:lpstr>PowerPoint Presentation</vt:lpstr>
      <vt:lpstr>Retraining Our Attention</vt:lpstr>
      <vt:lpstr>Mindfulness</vt:lpstr>
      <vt:lpstr>Paying Attention</vt:lpstr>
      <vt:lpstr>Being in the Present Moment</vt:lpstr>
      <vt:lpstr>Non-judging and Accepting Attitude</vt:lpstr>
      <vt:lpstr>Acceptance  Resignation</vt:lpstr>
      <vt:lpstr>Benefits of Mindfulness</vt:lpstr>
      <vt:lpstr>Benefits of Mindfulness for Physicians </vt:lpstr>
      <vt:lpstr>Results: Krasner et al. (2009) JAMA</vt:lpstr>
      <vt:lpstr>Practicing Mindfulness</vt:lpstr>
      <vt:lpstr>Informal Practice:  Incorporating Mindfulness in Daily Life</vt:lpstr>
      <vt:lpstr>Taking a Mindful Break</vt:lpstr>
      <vt:lpstr>Group Discussion</vt:lpstr>
      <vt:lpstr>Mindful Moments in Everyday Activities</vt:lpstr>
      <vt:lpstr>Handout on Ways You can Incorporate Small Mindful Moments in Daily Life  (“Practical Mindfulness”) </vt:lpstr>
      <vt:lpstr>Mindful Moments in Medicine</vt:lpstr>
      <vt:lpstr>Formal Practice: Meditation   “Attention Training”</vt:lpstr>
      <vt:lpstr>Let’s try it</vt:lpstr>
      <vt:lpstr>Group Discussion</vt:lpstr>
      <vt:lpstr>Formal Practice: Meditation   </vt:lpstr>
      <vt:lpstr>Mindfulness Practice:  Consistency &gt; Quantity</vt:lpstr>
      <vt:lpstr>Home Practice</vt:lpstr>
      <vt:lpstr>Mindfulness in Everyday Life</vt:lpstr>
      <vt:lpstr>Meditation Audio Recording</vt:lpstr>
      <vt:lpstr>Session 3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Positive Reappraisal</dc:title>
  <dc:creator>Elaine Ooi Yan Cheung</dc:creator>
  <cp:lastModifiedBy>Elaine O Cheung</cp:lastModifiedBy>
  <cp:revision>603</cp:revision>
  <dcterms:modified xsi:type="dcterms:W3CDTF">2021-10-17T04:39:18Z</dcterms:modified>
</cp:coreProperties>
</file>